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2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76" r:id="rId9"/>
    <p:sldId id="277" r:id="rId10"/>
    <p:sldId id="278" r:id="rId11"/>
    <p:sldId id="265" r:id="rId12"/>
    <p:sldId id="266" r:id="rId13"/>
    <p:sldId id="279" r:id="rId14"/>
    <p:sldId id="280" r:id="rId15"/>
    <p:sldId id="282" r:id="rId16"/>
    <p:sldId id="269" r:id="rId17"/>
    <p:sldId id="283" r:id="rId18"/>
    <p:sldId id="284" r:id="rId19"/>
    <p:sldId id="268" r:id="rId20"/>
    <p:sldId id="267" r:id="rId21"/>
    <p:sldId id="270" r:id="rId22"/>
    <p:sldId id="271" r:id="rId23"/>
    <p:sldId id="272" r:id="rId24"/>
    <p:sldId id="273" r:id="rId25"/>
    <p:sldId id="274" r:id="rId26"/>
    <p:sldId id="275" r:id="rId27"/>
    <p:sldId id="281" r:id="rId28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377A4A-FDC1-3B4A-B13C-BA6F24245D18}">
          <p14:sldIdLst>
            <p14:sldId id="256"/>
            <p14:sldId id="258"/>
            <p14:sldId id="259"/>
            <p14:sldId id="260"/>
          </p14:sldIdLst>
        </p14:section>
        <p14:section name="2. config" id="{93603599-8CBB-2E45-9938-24B5E62FF0FA}">
          <p14:sldIdLst>
            <p14:sldId id="261"/>
            <p14:sldId id="262"/>
            <p14:sldId id="263"/>
            <p14:sldId id="276"/>
            <p14:sldId id="277"/>
            <p14:sldId id="278"/>
          </p14:sldIdLst>
        </p14:section>
        <p14:section name="3. Classification framework" id="{2F0C1087-E3E3-C84C-9F00-1A7E3A11E855}">
          <p14:sldIdLst>
            <p14:sldId id="265"/>
            <p14:sldId id="266"/>
            <p14:sldId id="279"/>
            <p14:sldId id="280"/>
            <p14:sldId id="282"/>
            <p14:sldId id="269"/>
            <p14:sldId id="283"/>
            <p14:sldId id="284"/>
            <p14:sldId id="268"/>
          </p14:sldIdLst>
        </p14:section>
        <p14:section name="4. experimments" id="{EF0216E5-4FFA-B44B-8D02-B7719434A836}">
          <p14:sldIdLst>
            <p14:sldId id="267"/>
            <p14:sldId id="270"/>
            <p14:sldId id="271"/>
            <p14:sldId id="272"/>
            <p14:sldId id="273"/>
            <p14:sldId id="274"/>
          </p14:sldIdLst>
        </p14:section>
        <p14:section name="5. conclusion" id="{6BF0653F-9235-F34D-9669-6FF46FA744F5}">
          <p14:sldIdLst>
            <p14:sldId id="275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83"/>
    <p:restoredTop sz="97725"/>
  </p:normalViewPr>
  <p:slideViewPr>
    <p:cSldViewPr snapToGrid="0">
      <p:cViewPr varScale="1">
        <p:scale>
          <a:sx n="147" d="100"/>
          <a:sy n="147" d="100"/>
        </p:scale>
        <p:origin x="240" y="15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60" d="100"/>
          <a:sy n="160" d="100"/>
        </p:scale>
        <p:origin x="337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2:24:37.2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1,'27'4,"-4"-1,-16 0,34 5,-10 1,33 3,2-1,-22-3,40 5,-7 0,-52-8,39 4,-1 0,-43-1,64 5,-71-8,19 1,-25-6,1 0,5 0,-4 0,10 0,-10 0,5 0,12 0,-14 0,45-6,-42 4,40-7,-44 8,24-2,-24 3,12 0,-16 0,10 0,-8 0,14 0,-14 0,17 3,-16-2,19 2,-19-3,26 0,-25 3,28 1,-28 0,24 2,-28-2,19 3,-21-3,9-1,-4-3,1 0,0 0,2 0,-2 0,1 0,10 0,-11 0,18 0,-20 0,18 0,-18 0,11 0,-12 0,2 0,3 0,-4 0,5 0,-4 0,-2 0,5 0,-2 0,0 0,3 0,-3-3,0 2,-1-5,-3 2,0-3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2:24:39.8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1,'27'8,"-4"-2,-16-6,4 0,0 3,6-2,-5 5,42 5,-36-6,37 4,2-2,-34-5,44 4,0 0,-44-4,37 6,1 0,-37-5,59 7,-64-10,16 0,-27 0,2 0,4 0,-2 0,2 0,3 0,-6 0,7 0,-7 0,40 10,-33-8,46 8,-53-10,31 3,-31-2,31 2,-31-3,12 0,-16 0,13-3,-10 2,23-6,-23 7,32-4,-29 4,32 0,-34 0,27 0,-26 0,17 0,-21 4,6-4,-4 4,-2-4,6 3,-7-3,7 4,0-4,-2 0,1 0,-2 0,-3 0,5-4,-5 4,5-4,-5 1,2 2,1-2,0 3,0 0,2 0,-5 0,6 0,-3 0,0 0,2 0,-5 0,6 0,0 0,-2 0,23 3,-22-2,16 2,10 7,-24-8,47 15,-39-12,10 3,-16-5,-10-3,3-3,1 2,4-2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2:24:41.88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73,'24'-7,"-2"3,-18 1,6 3,4 0,14-4,-11 4,38-4,-40 4,66 3,-58-2,26 2,2 1,-21-4,23 2,-1 0,-28-2,65 3,-73-2,55 2,-57-3,37 0,-40 0,25 0,-26 0,23 3,-23-2,25 2,-24-3,34 0,-32 0,38 0,-38 0,32 0,-34 0,25 0,-26 0,22 0,-21 0,21-3,-22 2,16-6,-17 7,14-4,-13 4,16 0,-17 0,27 0,-24 0,26 0,-27 0,21 0,-22 0,13 0,-15 0,2 0,1-3,0 2,3-5,-3 5,-1-2,4 0,-6 2,18-2,-15 0,18 2,-20-2,11 3,-12 0,2-4,1 4,-4-7,7 6,-6-2,5 0,-5 2,6-2,-3 3,0 0,2 0,-5 0,6 0,-3 0,0 0,2 0,-5 0,5 0,-5-3,3-1,-4-3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4:02:36.539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22,'28'0,"-3"0,-17 0,10 0,2 0,26 0,-16 0,38 2,2 1,-31-2,40 2,-6 1,-55 1,62-1,-65-1,30-3,-36 0,6 0,-4 0,1 0,0 0,16-3,-16 2,40-2,-38 3,48 0,-47 0,36 0,-39 0,20 0,-23 0,6 0,-4-4,-3 3,3-6,0 7,-2-4,5 4,-5-3,12 2,-11-3,32 4,-28 0,44-3,-43 2,47-6,-48 6,31-2,-35 3,19 0,-19 0,18 0,-18 0,35 0,-30 0,50 0,-50 0,58 3,-57-2,63 3,-62-4,62 0,-63 0,43 0,-47 0,23 0,-25 0,8 0,-11 0,8 0,-6 0,26 0,-22 0,51 0,-48 0,28 0,22 3,-39-2,30 2,7 1,10 1,-1 0,9-1,-68-4,38 3,-40-2,27 2,-28-3,13 0,-15 0,5 0,-5 0,15 0,-13 0,24 0,-24 0,38 0,-35 0,48 0,-47 0,20 0,20 0,-8 0,15 0,7 0,-53 0,56 0,-57 0,48 0,-50 0,25 0,-28 0,25 0,-23 0,50 0,-45 0,69 0,-68 0,75 0,-75 0,64 0,-66 0,60 0,-60 0,74 0,-70 0,78 0,-80 0,32 0,1 0,-31 0,34 0,3 0,-31 0,70 0,-74 0,50 0,-57 0,47 0,-48 0,38 0,-40 0,30 0,-31 0,34 0,-31 0,38 0,-39 0,18 0,-22 0,25 0,-20 0,64 0,-59 0,79 0,-80 0,62 0,-69 4,57-4,-56 4,71-4,-65 0,81 0,-78 0,31 0,2 0,-29 0,65 0,-68 0,40-4,-49 4,32-4,-33 4,36-3,-34 2,51-3,-49 4,60 0,-59 0,55-3,-56 2,46-2,-49 3,36 0,-37 0,46 0,-41 0,65 0,-59 0,68 3,-63-2,49 2,-57-3,42 4,-47-3,43 5,-44-5,55 3,-47-4,31 0,2 0,-27 0,35 0,-1 0,-36 0,28 0,1 0,-26 0,55 0,-63 0,51 0,-51 0,50 0,-52 0,54 0,-56 0,74 3,-72-2,32 1,0-1,-32-1,33 0,-1 0,-31 0,39 0,4 0,-33 0,62-2,5 0,-51 1,52-2,-3 1,-59 2,17 0,-3 0,-31 0,12 0,-23 0,0 0,6 0,-5 0,13 0,-13 0,23 0,-21 0,35 0,-34 0,47 0,-44 0,61 0,-59 0,62 0,-63 0,53 0,-54 0,33 0,-37 0,17 0,-18 0,14 0,-14 0,32 0,-28 0,34 0,-36 0,16 0,-19 0,2 0,0 0,-3 0,7-3,-7-1,3-1,0 2,-2-1,5 4,-5-7,2 6,-3-3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4:02:55.554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1 132,'25'-8,"-4"1,-14 7,1 0,7-4,8 0,-6 0,22 0,-27 4,36 0,-34 0,55 0,-52 0,28 0,5 4,-8 0,14 0,-14 0,-32-4,15 0,-16 0,9 0,-9 0,22 0,-18 0,39 0,-39-4,33 3,-35-2,20 3,-21 0,8 0,-10 0,-1 0,8 0,-6 0,6 0,-4 0,-3 0,10 0,5 0,2 0,28 0,-31 0,37 0,-46 0,29 0,-31 0,10 0,-14 0,8 0,-6 0,13 0,-13 0,19 0,-17 0,24 0,-24 0,34 0,-31 0,34 3,-36-2,16 3,-19-4,2 0,0 0,-3 0,10 0,-9 0,6 0,27 0,-26 0,46 0,-49 0,28 0,-30 0,7 3,-11-2,1 2,4-3,-1 0,11 4,-12-3,50 5,-41-5,69 6,-71-6,79 6,-76-3,52 4,-61-4,11-1,-15-3,1 0,10 0,-8 0,8 0,10 0,-15 0,59 0,-53 0,53 0,-59 0,28 0,-29 0,9 0,-14 0,1-3,10-2,-8 1,8 1,-7 3,-2 0,5 0,-2 0,13 0,-10 0,16 0,-20 0,17 0,-18 0,15 0,-16 0,22 0,-19 0,44 0,-41 0,50 0,-50 0,59 0,-57 0,66-4,-66 3,61-2,-62 3,32 0,-39 0,6 0,-4-3,-2 2,8-6,-7 6,4-3,-3 1,-2 2,29-6,-24 6,49-5,-49 5,31-3,-35 4,12-3,-14 2,3-3,0 4,1-3,0 2,-1-6,10 3,-4 0,36 0,-33 4,56-3,-59 2,61-3,-62 4,47 0,-49 0,21 0,-27 0,4 0,-1 0,-3-3,7 2,-4-6,1 6,10-5,-12 5,35-3,-31 4,55-3,-53 2,46-3,-49 4,15-3,-20 2,0-2,3-1,1 3,-1-2,1 3,-1-3,-3 2,7-3,-7 4,3 0,4 0,-6 0,46 0,-37 0,31 0,-21 0,-16 0,39 0,-21 0,4 0,-9 0,-18 0,1 0,10 0,-8 0,8 0,27 0,-28 0,76 0,-74 0,36 3,0 1,-33 1,71 6,-78-7,23 3,-30-6,0 3,6-4,2 0,1 0,-3 0,41 0,-35 3,35-2,1 6,-36-5,73 5,-76-6,35 3,-42-4,4 0,-3 0,-2 0,9-4,-9 3,5-2,28 3,-26 0,70 0,-67 0,62 0,-66 0,42 0,-44 0,18 0,-22 0,-2-4,7 4,-8-7,8 6,18-3,-19 4,63 0,-57 0,77 4,-77-3,49 2,-56-3,13 0,-17 0,3 0,1 0,-1 0,16 0,-15 0,59 0,-52 0,37 0,-16 0,-24 0,51 0,-49 0,18 0,-25 0,-3 0,3 0,1 0,0 0,-1 0,39 0,-32 0,53 0,-55 0,54 3,-49-2,45 3,-54-4,26 0,-27 0,17 0,-19 0,19 0,-17 0,21 0,-22 0,37 0,-32 0,56 6,-55-4,46 8,-49-9,18 3,-22-4,5 0,-5 0,9 0,-9 0,57 0,-40 0,25 0,-1 0,-27 0,59 0,-65 0,34 0,-40 0,7 0,-11 0,1 0,6-4,-4 3,4-6,-3 7,-2-4,34 4,-27 0,65 0,-63 0,47 0,-53 0,23 0,-25 0,8 0,-10 0,0-3,6 2,-5-3,6 4,-8-3,4 2,1-2,0 3,6-4,-8 3,7-2,-8 3,2 0,0-4,-3 4,7-4,-7 4,4 0,5-3,-6 2,40-3,-34 4,24 0,1 0,-22 0,56 0,-56 0,42 0,-46 0,13 0,-18-3,-4 2,5-6,-4 6,3-6,0 7,-2-4,5 4,-5 0,19-3,-16 2,29-3,-29 4,26 0,-27 0,18 0,-20 0,5 0,-3 0,-2 0,5-3,-5 2,2-2,0 3,-2 0,5 0,-6 0,4 0,-1 0,-3 0,7 0,-7 3,3-2,0 2,-2-3,5 4,-5-3,2 2,0 0,-3-2,3 6,0-6,-2 6,33 7,-27-7,54 23,-54-25,34 19,-43-23,8 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2:25:36.50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41,'24'-7,"-2"3,-18 1,6 3,1-3,16 2,-13-2,22 3,-26 0,41 0,-36 0,52 0,-52 0,52 0,-52 3,58 1,-57 0,61 2,-61-5,54 2,-56 0,53-2,-52 2,49-3,-50 0,43 3,-43-2,18 2,7 4,-24-6,62 9,-45-6,17 0,-26-1,9-3,-18 0,37 0,-39 0,33 0,-30 0,37 0,-35 0,41 0,-45 0,48 0,-47 0,50 0,-50 0,47 3,-25-2,2 2,16 0,-40-2,46 2,-45-3,27 0,-34 0,39 0,-31 0,38 0,-43 0,41 0,-38 0,55 0,-54 0,49 3,-50-2,44 2,-45-3,45 0,-45 0,48 0,-47 0,52 0,-51 0,47-3,-48 2,58-2,-55 3,64-3,-65 2,29-2,-37 3,24 0,-19 0,60-4,-56 4,70-4,-71 4,63 0,-58-4,60 3,-60-3,62 4,-66 0,75 0,-73 0,32 0,0 0,-32 0,80 0,-81 0,34 0,1 0,-32 0,32-1,-1-1,-33 1,31 0,0-1,-30 2,30 0,0 0,-32 0,65-3,-68 2,56-5,-56 5,52-2,-53 3,50-7,-50 6,57-9,-56 9,64-6,-63 6,56-3,-58 4,44 0,-45 0,41-3,-40 2,50-5,-49 5,36-6,-41 7,45-4,-39 4,83 0,-78 0,49 2,3 0,-41-2,55 5,0 1,-54-5,57 7,-2-1,-60-5,50 3,-1 0,-54-4,33 2,0 0,-39-2,34 2,-43-3,22 3,-19-2,35 2,-35-3,31 0,-31 0,28 0,-28 0,25-3,-26 2,16-2,-17 3,10-3,-10 2,5-2,-4 3,1 0,0 0,18-3,-17 2,30-6,-31 7,28-4,-28 4,31 0,-30 0,26 0,-27 0,18 0,-20 0,30 0,-26 0,32 0,-34 0,24 4,-24-4,30 3,-28-3,35 0,-36 0,17 0,-21 0,15 0,-13 0,23 0,-23 0,26 0,-25 0,28 0,-28 0,30 0,-29 0,27 0,-29 0,20 0,-21 0,8 0,-10 0,9 0,-6 0,25 0,-23 0,21 0,-25 0,25 0,-21 0,23 0,-25 0,19 0,-19 0,16 4,-17-4,14 4,-14-4,17 0,-16 0,13 0,-15 0,6 0,-7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2:25:41.06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1,'27'0,"-4"0,-16 0,4 0,3 0,4 0,-3 0,56 0,-50 0,41 0,1 0,-41 0,41 1,0 1,-42-1,32 5,-1 1,-34-5,58 17,-61-17,30 11,-36-12,20 5,-18-5,24 5,-27-2,43 3,-40-3,50 2,-48-5,45 9,-42-9,40 12,-40-11,35 10,-38-10,35 10,-36-7,42 9,-40-10,50 12,-49-13,49 9,-50-11,50 5,-50-2,44 0,-46-1,33-3,-34 0,25 0,-26 0,16 0,-17 0,11 0,-11 0,20 0,-21-3,39 2,-37-2,23 3,9 0,-27 0,49 0,-26-3,-2 2,12-5,-37 5,25-5,-26 5,22-6,-21 3,31-3,-30 3,40-2,-40 5,33-5,-34 5,25-2,-26 3,19 0,-19 0,25-4,-23 4,30-4,-31 4,34 0,-32 0,51 0,-48 0,41 0,-45 0,33 0,-33 0,46 0,-44 0,50-3,-50 2,50-5,-49 5,55-5,-54 2,26 0,4-3,-29 7,59-10,-37 2,0-3,2 0,-35 7,20-2,-16 2,19-3,-19 3,23-3,-26 3,15 0,-14-2,6 5,-3-2,6 3,-12-3,11 2,-8-2,3 3,3 0,-7 0,10 0,-8 0,14-3,-14 2,11-2,-9 3,0 0,2 0,-1 0,-1 0,12 0,-13 0,10 0,-13 0,12 0,-8 0,18 0,-20 0,21 0,-20 0,26 0,-25 0,27 3,-27-2,34 5,-32-5,29 5,-32-5,19 2,-19-3,13 3,-14-2,20 5,-18-5,18 2,-20-3,20 3,-18-2,25 2,-26-3,29 0,-28 0,25 3,-26-2,31 2,-27-3,34 3,-37-2,34 6,-32-7,38 4,-38-1,35-2,-36 2,27 0,-29-2,22 2,-21-3,21 3,-22-2,26 2,-25-3,37 0,-35 0,36 0,-38 0,40 0,-37 0,44 0,-45 0,35 3,-36-2,42 2,-40-3,41 0,-43 0,52 0,-48 0,55 0,-58 0,35 0,-37 0,22 0,-24 0,14 0,-14 0,11-3,-12 2,18-2,-15 3,31 0,-30 0,43 0,-42 0,42 0,-43 0,43 0,-42 0,39 0,-40 0,17 0,-21 0,8 0,-7 0,14 0,-14 0,36 0,-30 0,55 0,-54 0,70 0,-68 0,52 0,-58 0,33 0,-33 0,14 0,-15 0,-4 0,7 0,3 0,-4 0,19 0,-21 0,31 0,-30 0,36 0,-35 0,45 0,-44 0,47 0,-48 0,20 0,-26 0,16 0,-12 0,24 0,-24 0,21 0,-22 0,19 0,-19 0,19 0,-19 0,20 0,-21 0,24 0,-22 0,24 0,-25 0,26 0,-25 0,21 0,-22 0,13 0,-14 0,10 0,-10 0,11 0,-12 0,22 0,-19 0,31 3,-31-2,28 2,-29-3,23 0,-23 0,13 0,-15 0,9 0,-9 0,15 0,-13 0,9 0,-11 0,6 0,-3 0,6 0,-5 0,14 0,-16 0,23 0,-23 0,22 0,-21 0,12 0,-15 0,2 0,3 0,-4 0,4 0,-2 0,-3 0,5 0,-2 0,0 0,3 0,-7 0,7 0,-3 0,0 0,-1 3,1-2,0 2,0-3,2 0,-5 0,5 0,-1 3,2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4:03:01.142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40,'92'-18,"-16"1,-68 16,10-2,7 3,25 0,-20 0,64 0,-72 0,36 1,0 1,-38-1,67 6,-71-6,46 5,-49-5,46 6,-44-6,36 2,-39-3,44 4,-41-3,23 2,14-3,-33 0,74 3,-42 2,6-1,2 3,-47-6,13 2,-18-3,1 0,10 0,-8 0,8 0,17 0,-21 0,62 0,-58 0,76 3,-74-2,74 6,-76-6,58 6,-62-6,35 2,-38-3,24 0,-24 0,30 3,-28-2,35 3,-35-4,46 0,-44 0,75 0,-70 0,80 0,-82 0,82 0,-79 0,72 3,-77-2,53 2,-55-3,41 0,-42 4,36-3,-37 2,40-3,-38 0,31 0,-34 0,24 0,-24 0,27 0,-26 0,40 0,-38 0,59 0,-56 0,79 0,-76 0,66 0,-71 0,57 0,-55 0,67 0,-66 0,59 0,-61 0,49 0,-50 0,26 0,-31 0,7 0,-8 0,9 0,-9 0,29 0,-24 0,45 0,-45 0,52 0,-51 0,50 0,-50 0,40 0,-42 0,39 0,-39 0,43 0,-43 0,46 0,-45 0,49-4,-49 4,41-7,-42 6,22-3,-26 4,9 0,-9 0,8 0,-7 0,21 0,-22-3,42 2,-40-2,48 3,-46 0,36 0,-37 0,29 0,-29 0,33-4,-32 3,39-2,-39 3,50-4,-48 4,47-7,-48 6,17-3,-23 4,6-3,-5 2,26-2,-22 3,49-4,-46 3,65-2,-63 3,63 0,-65 0,49-4,-51 4,45-4,-45 1,38-2,-40 1,16 1,-19 3,2 0,0-4,-3 3,7-2,-7 3,3-4,4 4,-6-4,26 4,-22 0,55 0,-50 0,55 0,-60 0,25 0,-28 0,4 0,1 0,-6 0,6 0,30 0,-28 0,48 0,-52 0,56 0,-51 0,47 0,-53 0,20 0,-23 0,5 0,-3 0,-2 0,5 0,-2 0,0 0,26 0,-23 0,57 7,-55-5,52 8,-55-9,48 9,-47-8,37 8,-41-9,31 2,-30-3,27 4,-29-4,8 4,-11-4,1 0,7 0,-6 0,5-4,-3 3,-2-2,2 0,14 2,-13-3,46 4,-42 0,60 0,-60 0,53 4,-54-3,30 2,-35-3,25 0,-23 0,39 3,-36 2,33-1,-37-1,21-3,-22 0,8 0,-10 0,-1 0,8 0,-6 0,6 0,-1 0,-5 0,19-3,-16 2,22-3,-23 4,11 0,-15 0,1 0,6 0,-4 0,4 0,-3 0,-2 0,5-3,-5-1,2-1,0 2,-3 3,7-3,-7 2,3-3,0 1,-2 2,5-3,-5 4,2 0,0 4,1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4:03:05.594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55,'29'-13,"-4"2,-18 11,1 0,13-3,-10 2,11-2,26 3,-30 0,32 0,2 0,-26 0,31 3,0 0,-32-1,32 2,-1-1,-35-3,67 3,-74-2,28 3,-33-4,6 0,-4 0,-3 0,7 0,14 0,-13 0,43 3,-44-2,50 6,-50-6,47 9,-48-9,31 10,-34-11,20 7,-20-6,41 6,-37-6,63 2,-61-3,80 4,-77-4,33 2,-1 0,-32-2,59 0,-65 0,21 0,-23 0,0 0,-1 0,0 0,-3 0,10 0,-9 0,47 3,-38-2,80 10,-78-9,73 6,-77-8,38 3,-44-2,8 3,-7-4,-2 0,5 0,-2-4,0 3,19-6,-18 6,29-2,-31 3,20-3,-20 2,17-3,-18 4,21 0,-20 0,31 0,-29 0,42 0,-40 0,40 0,-42 0,32 0,-33 0,22 0,-23 0,20 0,-20 0,21 0,-22 0,25 0,-23 0,33 0,-33 0,37 0,-36 0,32 0,-33 0,26 0,-27 0,27 0,-26 0,37 0,-36 0,49 0,-46 0,35 0,-39 0,22 4,-23-3,21 2,-22-3,8 0,-10 0,9 0,-6 0,37 0,-33 0,58 0,-57 0,53 0,-55 0,45 0,-45 0,17 0,-23 0,6 3,-5-2,9 3,-9-4,16 0,-14 0,27 0,-26 0,46 0,-41 0,48 3,-51-2,31 2,-34-3,20 0,-21 0,15 0,-16 0,26 0,-22 0,59 4,-53-4,57 4,-63-4,36 3,-37-2,29 3,-29-4,16 0,-19 0,9 0,-9 0,23 3,-20-2,45 2,-42-3,35 0,1 0,-29 0,32 0,-2 0,-35 0,58 0,-59 0,32 0,-38 0,12 0,-14 0,10 0,-9 0,23 0,-20 0,40 0,-38 0,74 0,-67 0,33 2,-1 0,-34-2,81 4,-81-4,69 0,-72 0,50 0,-53 0,19 0,-24 0,9 0,-6 0,10 0,-13 0,7 0,-7 0,20 0,-16 0,61-4,-53 4,73-4,-76 4,59-3,-60 2,39-3,-43 4,16 0,-20 0,14 0,-12 0,25-3,-23 2,43-2,-40-1,44 3,-46-2,35-1,-35 4,22-4,-26 4,12 0,-11 0,11 0,-12 0,26-3,-22 2,35-3,-35 4,36 0,-37 0,40 0,-38 0,31 0,-34 0,31 0,-30 0,30 0,-31 0,17 0,-18 0,7 0,-8 0,5 0,-5 0,9-3,-9 2,26-2,-22-1,15 3,-21-2,11 3,-7 0,27 0,-25 0,28 0,-30 0,11 0,-15 0,1 0,6 0,-4 0,4 0,-3 0,-2 0,5 0,-5 0,8 0,-7 0,11 0,-12 0,13 0,-13 0,12 0,-11 0,11 0,-12 0,9 0,-9 0,9 0,-9 0,22 0,-19 0,33 0,-32 0,39 0,-38 0,31 0,-34 0,13 0,-15 0,-1-4,5 4,-7-7,9 6,-4-6,-3 6,3-6,0 6,-2-6,2 7,0-7,-3 2,3 1,-3-3,3 6,-2-6,2 7,-4-11,4 6,-2-3,2-2,-3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C5ECE-8D41-F44E-9BEC-57A9A35FF96F}" type="datetimeFigureOut">
              <a:rPr lang="en-KR" smtClean="0"/>
              <a:t>2023/09/07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B2F57-2C9C-0140-B65C-6AD4CCD79DC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9541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B2F57-2C9C-0140-B65C-6AD4CCD79DC6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6858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46D87-118F-32F3-2DF1-516742301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0491F-5100-86C0-C445-6CFE6A5B1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45F92-9D33-66D7-5AE0-7D14F9B3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BFBF130F-A25D-C549-A86F-0A9F625066BF}" type="datetime4">
              <a:rPr lang="en-US" smtClean="0"/>
              <a:t>September 7,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BB371-1DB0-777D-C3F2-B966D209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CC110-F672-77F5-0BC6-4A5C4B20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253088D-31C3-1E4B-B81E-E383EAC32679}" type="slidenum">
              <a:rPr lang="en-KR" smtClean="0"/>
              <a:pPr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999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92361-561D-64AB-DA80-0240EFC89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1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>
              <a:defRPr sz="20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2D4C-2F93-4245-9A01-2DF9615A5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2323"/>
            <a:ext cx="5257800" cy="5174640"/>
          </a:xfrm>
        </p:spPr>
        <p:txBody>
          <a:bodyPr>
            <a:normAutofit/>
          </a:bodyPr>
          <a:lstStyle>
            <a:lvl1pPr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sz="14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sz="12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 sz="11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 sz="11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F1F5A-5292-1C89-15F8-FBD9B514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D3547430-D0BC-5F49-91DF-B04948DF185D}" type="datetime4">
              <a:rPr lang="en-US" smtClean="0"/>
              <a:t>September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6021D-1529-AB02-FE82-0CC4962B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9F1B8-DC8D-7537-B97D-0CB33FAB9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253088D-31C3-1E4B-B81E-E383EAC32679}" type="slidenum">
              <a:rPr lang="en-KR" smtClean="0"/>
              <a:pPr/>
              <a:t>‹#›</a:t>
            </a:fld>
            <a:r>
              <a:rPr lang="en-KR" dirty="0"/>
              <a:t> / </a:t>
            </a:r>
            <a:r>
              <a:rPr lang="en-US" altLang="ko-KR" dirty="0"/>
              <a:t>25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3311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8C8D9-2EA8-6901-4DE5-3647E8E19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7D1C7-8CB2-5A0C-0FB8-1C21FA96D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D956-A804-19E3-CA29-C3415780B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B132DF0C-CDCC-4843-AD56-1BBC66575A92}" type="datetime4">
              <a:rPr lang="en-US" smtClean="0"/>
              <a:t>September 7, 2023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F030D-DB97-15D9-674C-8EF0C1541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15D43-008F-2EC3-6FE2-20D1DB1AE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4253088D-31C3-1E4B-B81E-E383EAC32679}" type="slidenum">
              <a:rPr lang="en-KR" smtClean="0"/>
              <a:pPr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2741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ho264@inu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customXml" Target="../ink/ink3.xml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7.xml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customXml" Target="../ink/ink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678E-436D-A883-7245-EC5E42048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3011"/>
            <a:ext cx="9144000" cy="1675197"/>
          </a:xfrm>
        </p:spPr>
        <p:txBody>
          <a:bodyPr>
            <a:noAutofit/>
          </a:bodyPr>
          <a:lstStyle/>
          <a:p>
            <a:r>
              <a:rPr lang="en-US" sz="3600" dirty="0">
                <a:effectLst/>
              </a:rPr>
              <a:t>VERY DEEP CONVOLUTIONAL NETWORKS FOR LARGE-SCALE IMAGE RECOGNITION </a:t>
            </a:r>
            <a:br>
              <a:rPr lang="en-US" sz="1400" dirty="0"/>
            </a:br>
            <a:r>
              <a:rPr lang="en-US" sz="2400" b="1" dirty="0">
                <a:effectLst/>
              </a:rPr>
              <a:t>Karen Simonyan</a:t>
            </a:r>
            <a:r>
              <a:rPr lang="en-US" sz="2400" dirty="0">
                <a:effectLst/>
              </a:rPr>
              <a:t> </a:t>
            </a:r>
            <a:r>
              <a:rPr lang="en-US" sz="2400" b="1" dirty="0">
                <a:effectLst/>
              </a:rPr>
              <a:t>&amp; Andrew Zisserman</a:t>
            </a:r>
            <a:endParaRPr lang="en-KR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48272-3578-B394-80BC-13DEB9DCC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8689"/>
            <a:ext cx="9144000" cy="1099595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JIHO LEE (Undergraduate Student, Junior)</a:t>
            </a:r>
          </a:p>
          <a:p>
            <a:r>
              <a:rPr lang="en-US" altLang="ko-KR" sz="1600" dirty="0">
                <a:hlinkClick r:id="rId3"/>
              </a:rPr>
              <a:t>jiho264@inu.ac.kr</a:t>
            </a:r>
            <a:endParaRPr lang="en-US" altLang="ko-KR" sz="1600" dirty="0"/>
          </a:p>
          <a:p>
            <a:r>
              <a:rPr lang="en-US" altLang="ko-KR" sz="1600" dirty="0"/>
              <a:t>Dept. of Embedded-Systems Engineering, INU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E2059-03D6-C079-57A8-56A41737C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587E-C310-3F4A-81E7-8DAEA84DD086}" type="datetime4">
              <a:rPr lang="en-US" smtClean="0">
                <a:latin typeface="+mn-ea"/>
                <a:ea typeface="+mn-ea"/>
              </a:rPr>
              <a:t>September 7, 2023</a:t>
            </a:fld>
            <a:endParaRPr lang="en-KR">
              <a:latin typeface="+mn-ea"/>
              <a:ea typeface="+mn-ea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9F44F00-4E3A-1C63-F910-A8EA38850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+mn-ea"/>
                <a:ea typeface="+mn-ea"/>
              </a:rPr>
              <a:t>Embedded AI LAB, INU</a:t>
            </a:r>
            <a:endParaRPr lang="en-KR"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FD87D-94D3-5AF5-ECB8-6BBA6952F35D}"/>
              </a:ext>
            </a:extLst>
          </p:cNvPr>
          <p:cNvSpPr txBox="1"/>
          <p:nvPr/>
        </p:nvSpPr>
        <p:spPr>
          <a:xfrm>
            <a:off x="1524000" y="769716"/>
            <a:ext cx="91439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KR" sz="3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Seminar on Deep Learning Papers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A39E9-AA39-4201-BB01-8804EC85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8313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8F6CA-EFA3-525B-1BB3-F8E3648C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(</a:t>
            </a:r>
            <a:r>
              <a:rPr lang="en-US" dirty="0"/>
              <a:t>additional..)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587CB-1EF1-AE49-9D88-95885FB5D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20803"/>
            <a:ext cx="10355036" cy="1156159"/>
          </a:xfrm>
        </p:spPr>
        <p:txBody>
          <a:bodyPr/>
          <a:lstStyle/>
          <a:p>
            <a:r>
              <a:rPr lang="en-US" dirty="0"/>
              <a:t>An overview of VGG16 models | by </a:t>
            </a:r>
            <a:r>
              <a:rPr lang="en-US" dirty="0" err="1"/>
              <a:t>Khuyen</a:t>
            </a:r>
            <a:r>
              <a:rPr lang="en-US" dirty="0"/>
              <a:t> Le | </a:t>
            </a:r>
            <a:r>
              <a:rPr lang="en-US" dirty="0" err="1"/>
              <a:t>MLearning.ai</a:t>
            </a:r>
            <a:r>
              <a:rPr lang="en-US" dirty="0"/>
              <a:t> | Medium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Network</a:t>
            </a:r>
            <a:r>
              <a:rPr lang="ko-KR" altLang="en-US" dirty="0">
                <a:solidFill>
                  <a:srgbClr val="0070C0"/>
                </a:solidFill>
              </a:rPr>
              <a:t>의 구성 설명서를 읽고 난 다음이라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이해 돕기를 위해 인터넷에서 구한 사진을 첨부해 보았음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en-KR" dirty="0">
              <a:solidFill>
                <a:srgbClr val="0070C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0001A-9015-6B9F-5996-2F24D0B15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CE8D-83A3-2041-8CCD-AC021FD170D0}" type="datetime4">
              <a:rPr lang="en-US" smtClean="0"/>
              <a:t>September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2C9E4-C5BC-022B-B311-2FABCCD03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 descr="An overview of VGG16 and NiN models | by Khuyen Le | MLearning.ai | Medium">
            <a:extLst>
              <a:ext uri="{FF2B5EF4-FFF2-40B4-BE49-F238E27FC236}">
                <a16:creationId xmlns:a16="http://schemas.microsoft.com/office/drawing/2014/main" id="{CAECAB13-F39D-DFB4-303D-8670EAAB4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378" y="1002323"/>
            <a:ext cx="6025243" cy="38390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418541-3C58-55C8-A924-FBCF58F79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10</a:t>
            </a:fld>
            <a:r>
              <a:rPr lang="en-KR"/>
              <a:t> / </a:t>
            </a:r>
            <a:r>
              <a:rPr lang="en-US" altLang="ko-KR"/>
              <a:t>25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32980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3EA98-9751-2994-F32B-ECA06AC0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Classification framework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A332F-CC6C-F3EE-EA11-2E37F80B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894363"/>
            <a:ext cx="10515599" cy="2282599"/>
          </a:xfrm>
        </p:spPr>
        <p:txBody>
          <a:bodyPr/>
          <a:lstStyle/>
          <a:p>
            <a:r>
              <a:rPr lang="en-US" altLang="ko-KR" dirty="0"/>
              <a:t>Classification</a:t>
            </a:r>
            <a:r>
              <a:rPr lang="ko-KR" altLang="en-US" dirty="0"/>
              <a:t>에서의 </a:t>
            </a:r>
            <a:r>
              <a:rPr lang="en-US" altLang="ko-KR" dirty="0"/>
              <a:t>Training and evaluation</a:t>
            </a:r>
            <a:r>
              <a:rPr lang="ko-KR" altLang="en-US" dirty="0"/>
              <a:t>에 대한 세부사항을 설명한다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7D884-1434-6C56-3676-CD1BE88FA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DC44-AA29-5C4F-A563-F4EF4C0406DE}" type="datetime4">
              <a:rPr lang="en-US" smtClean="0"/>
              <a:t>September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DDDCC-09CB-D3F1-6714-0B8BE2403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59B16-B030-F25B-6775-6DBABBDD5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38353"/>
            <a:ext cx="7772400" cy="4748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2942D2-3387-F65C-7301-CC3BBB05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11</a:t>
            </a:fld>
            <a:r>
              <a:rPr lang="en-KR"/>
              <a:t> / </a:t>
            </a:r>
            <a:r>
              <a:rPr lang="en-US" altLang="ko-KR"/>
              <a:t>25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808887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FD1C-C39F-F6DA-5775-F6D14E2A6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3.1 Training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67BE7-AAE6-0CF9-4B02-EF449CBEB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02323"/>
            <a:ext cx="5157999" cy="517464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T</a:t>
            </a:r>
            <a:r>
              <a:rPr lang="en-KR" sz="1200" dirty="0"/>
              <a:t>raining</a:t>
            </a:r>
            <a:r>
              <a:rPr lang="ko-KR" altLang="en-US" sz="1200" dirty="0"/>
              <a:t>은 </a:t>
            </a:r>
            <a:r>
              <a:rPr lang="en-US" altLang="ko-KR" sz="1200" dirty="0"/>
              <a:t>generally</a:t>
            </a:r>
            <a:r>
              <a:rPr lang="ko-KR" altLang="en-US" sz="1200" dirty="0"/>
              <a:t>하게 </a:t>
            </a:r>
            <a:r>
              <a:rPr lang="en-US" altLang="ko-KR" sz="1200" dirty="0" err="1"/>
              <a:t>Krizhenvsky</a:t>
            </a:r>
            <a:r>
              <a:rPr lang="en-US" altLang="ko-KR" sz="1200" dirty="0"/>
              <a:t> et al. (2012)[</a:t>
            </a:r>
            <a:r>
              <a:rPr lang="en-US" altLang="ko-KR" sz="1200" dirty="0" err="1"/>
              <a:t>AlexNet</a:t>
            </a:r>
            <a:r>
              <a:rPr lang="en-US" altLang="ko-KR" sz="1200" dirty="0"/>
              <a:t>]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따른다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1100" dirty="0"/>
              <a:t>Multi-scale training image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</a:t>
            </a:r>
            <a:r>
              <a:rPr lang="en-US" altLang="ko-KR" sz="1100" dirty="0"/>
              <a:t>crop</a:t>
            </a:r>
            <a:r>
              <a:rPr lang="ko-KR" altLang="en-US" sz="1100" dirty="0"/>
              <a:t>해서 훈련할 때를 제외하고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Training</a:t>
            </a:r>
            <a:r>
              <a:rPr lang="ko-KR" altLang="en-US" sz="1200" dirty="0"/>
              <a:t>은 </a:t>
            </a:r>
            <a:r>
              <a:rPr lang="en-US" altLang="ko-KR" sz="1200" dirty="0"/>
              <a:t>momentum</a:t>
            </a:r>
            <a:r>
              <a:rPr lang="ko-KR" altLang="en-US" sz="1200" dirty="0"/>
              <a:t>과 </a:t>
            </a:r>
            <a:r>
              <a:rPr lang="en-US" altLang="ko-KR" sz="1200" dirty="0"/>
              <a:t>mini-batch gradient descent</a:t>
            </a:r>
            <a:r>
              <a:rPr lang="ko-KR" altLang="en-US" sz="1200" dirty="0"/>
              <a:t>에 기반해 </a:t>
            </a:r>
            <a:r>
              <a:rPr lang="en-US" altLang="ko-KR" sz="1200" dirty="0"/>
              <a:t>multinomial logistic regression</a:t>
            </a:r>
            <a:r>
              <a:rPr lang="ko-KR" altLang="en-US" sz="1200" dirty="0"/>
              <a:t>을 따른다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1100" dirty="0"/>
              <a:t>B</a:t>
            </a:r>
            <a:r>
              <a:rPr lang="en-KR" sz="1100" dirty="0"/>
              <a:t>atch size : 256</a:t>
            </a:r>
          </a:p>
          <a:p>
            <a:pPr lvl="1">
              <a:lnSpc>
                <a:spcPct val="150000"/>
              </a:lnSpc>
            </a:pPr>
            <a:r>
              <a:rPr lang="en-US" sz="1100" dirty="0"/>
              <a:t>M</a:t>
            </a:r>
            <a:r>
              <a:rPr lang="en-KR" sz="1100" dirty="0"/>
              <a:t>omentum : 0.9</a:t>
            </a:r>
          </a:p>
          <a:p>
            <a:pPr lvl="1">
              <a:lnSpc>
                <a:spcPct val="150000"/>
              </a:lnSpc>
            </a:pPr>
            <a:r>
              <a:rPr lang="en-US" sz="1100" dirty="0"/>
              <a:t>T</a:t>
            </a:r>
            <a:r>
              <a:rPr lang="en-KR" sz="1100" dirty="0"/>
              <a:t>he training was regularised by weight decay</a:t>
            </a:r>
          </a:p>
          <a:p>
            <a:pPr lvl="2">
              <a:lnSpc>
                <a:spcPct val="150000"/>
              </a:lnSpc>
            </a:pPr>
            <a:r>
              <a:rPr lang="en-KR" sz="900" dirty="0"/>
              <a:t>L2 penalty multiplier : 5 * 10^-4</a:t>
            </a:r>
          </a:p>
          <a:p>
            <a:pPr lvl="1">
              <a:lnSpc>
                <a:spcPct val="150000"/>
              </a:lnSpc>
            </a:pPr>
            <a:r>
              <a:rPr lang="en-US" sz="1100" dirty="0"/>
              <a:t>D</a:t>
            </a:r>
            <a:r>
              <a:rPr lang="en-KR" sz="1100" dirty="0"/>
              <a:t>ropout regularisation ratio : 0.5</a:t>
            </a:r>
          </a:p>
          <a:p>
            <a:pPr lvl="2">
              <a:lnSpc>
                <a:spcPct val="150000"/>
              </a:lnSpc>
            </a:pPr>
            <a:r>
              <a:rPr lang="ko-KR" altLang="en-US" sz="900" dirty="0"/>
              <a:t>첫 두 </a:t>
            </a:r>
            <a:r>
              <a:rPr lang="en-US" altLang="ko-KR" sz="900" dirty="0"/>
              <a:t>FC layer</a:t>
            </a:r>
            <a:r>
              <a:rPr lang="ko-KR" altLang="en-US" sz="900" dirty="0"/>
              <a:t>에만 적용 </a:t>
            </a:r>
            <a:r>
              <a:rPr lang="en-US" altLang="ko-KR" sz="900" dirty="0"/>
              <a:t>(4096ch</a:t>
            </a:r>
            <a:r>
              <a:rPr lang="ko-KR" altLang="en-US" sz="900" dirty="0"/>
              <a:t> </a:t>
            </a:r>
            <a:r>
              <a:rPr lang="en-US" altLang="ko-KR" sz="900" dirty="0"/>
              <a:t>layer</a:t>
            </a:r>
            <a:r>
              <a:rPr lang="ko-KR" altLang="en-US" sz="900" dirty="0"/>
              <a:t> </a:t>
            </a:r>
            <a:r>
              <a:rPr lang="en-US" altLang="ko-KR" sz="900" dirty="0"/>
              <a:t>2</a:t>
            </a:r>
            <a:r>
              <a:rPr lang="ko-KR" altLang="en-US" sz="900" dirty="0"/>
              <a:t>개</a:t>
            </a:r>
            <a:r>
              <a:rPr lang="en-US" altLang="ko-KR" sz="9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sz="1100" dirty="0"/>
              <a:t>Learning rate : </a:t>
            </a:r>
            <a:r>
              <a:rPr lang="en-US" sz="1100" dirty="0" err="1"/>
              <a:t>init</a:t>
            </a:r>
            <a:r>
              <a:rPr lang="ko-KR" altLang="en-US" sz="1100" dirty="0"/>
              <a:t>시 </a:t>
            </a:r>
            <a:r>
              <a:rPr lang="en-US" altLang="ko-KR" sz="1100" dirty="0"/>
              <a:t>10^2</a:t>
            </a:r>
          </a:p>
          <a:p>
            <a:pPr lvl="2">
              <a:lnSpc>
                <a:spcPct val="150000"/>
              </a:lnSpc>
            </a:pPr>
            <a:r>
              <a:rPr lang="en-US" sz="900" dirty="0"/>
              <a:t>V</a:t>
            </a:r>
            <a:r>
              <a:rPr lang="en-KR" sz="900" dirty="0"/>
              <a:t>alidation set accuracy</a:t>
            </a:r>
            <a:r>
              <a:rPr lang="ko-KR" altLang="en-US" sz="900" dirty="0"/>
              <a:t>가 나아지지 않는 시점에 </a:t>
            </a:r>
            <a:r>
              <a:rPr lang="en-US" altLang="ko-KR" sz="900" dirty="0"/>
              <a:t>10</a:t>
            </a:r>
            <a:r>
              <a:rPr lang="ko-KR" altLang="en-US" sz="900" dirty="0" err="1"/>
              <a:t>으로</a:t>
            </a:r>
            <a:r>
              <a:rPr lang="ko-KR" altLang="en-US" sz="900" dirty="0"/>
              <a:t> 나눠준다</a:t>
            </a:r>
            <a:r>
              <a:rPr lang="en-US" altLang="ko-KR" sz="900" dirty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sz="900" dirty="0"/>
              <a:t>총 </a:t>
            </a:r>
            <a:r>
              <a:rPr lang="en-US" altLang="ko-KR" sz="900" dirty="0"/>
              <a:t>370k iteration (74epochs)</a:t>
            </a:r>
            <a:r>
              <a:rPr lang="ko-KR" altLang="en-US" sz="900" dirty="0"/>
              <a:t>에서 </a:t>
            </a:r>
            <a:r>
              <a:rPr lang="en-US" altLang="ko-KR" sz="900" dirty="0"/>
              <a:t>3</a:t>
            </a:r>
            <a:r>
              <a:rPr lang="ko-KR" altLang="en-US" sz="900" dirty="0"/>
              <a:t>번 감소됐다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We conjecture that in spite of the lager number of parameters and the greater depth of our nets compared to ”</a:t>
            </a:r>
            <a:r>
              <a:rPr lang="en-US" altLang="ko-KR" sz="1200" dirty="0" err="1"/>
              <a:t>AlexNet</a:t>
            </a:r>
            <a:r>
              <a:rPr lang="en-US" altLang="ko-KR" sz="1200" dirty="0"/>
              <a:t>”(90epochs), the nets required less epochs to converge duo to</a:t>
            </a:r>
          </a:p>
          <a:p>
            <a:pPr lvl="1">
              <a:lnSpc>
                <a:spcPct val="150000"/>
              </a:lnSpc>
            </a:pPr>
            <a:r>
              <a:rPr lang="en-US" altLang="ko-KR" sz="1000" dirty="0"/>
              <a:t>(a) implicit regularization imposed by greater depth and smaller conv. Filter size;</a:t>
            </a:r>
          </a:p>
          <a:p>
            <a:pPr lvl="1">
              <a:lnSpc>
                <a:spcPct val="150000"/>
              </a:lnSpc>
            </a:pPr>
            <a:r>
              <a:rPr lang="en-US" altLang="ko-KR" sz="1000" dirty="0"/>
              <a:t>(b) pre-initialization of certain layers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뒷장에서 설명</a:t>
            </a:r>
            <a:r>
              <a:rPr lang="en-US" altLang="ko-KR" sz="1000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84D13-DE65-9659-1077-F3D8B0299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79C8C-4617-2043-B161-ADFE9A99ED3B}" type="datetime4">
              <a:rPr lang="en-US" smtClean="0"/>
              <a:t>September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99FEF-AB51-8379-C829-BE41A9EF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584CEF8-782C-7674-A996-C20998A6A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03"/>
          <a:stretch/>
        </p:blipFill>
        <p:spPr bwMode="auto">
          <a:xfrm>
            <a:off x="5996198" y="4348134"/>
            <a:ext cx="5366828" cy="18234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00C5DA-26CE-E730-BD0E-1334EE91E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828" y="1212152"/>
            <a:ext cx="2496372" cy="8689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6418AD-0ED2-A75C-5976-6A94FD2F9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024" y="2265823"/>
            <a:ext cx="3859980" cy="13238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DF3940-F919-036D-063B-5AC690E74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12</a:t>
            </a:fld>
            <a:r>
              <a:rPr lang="en-KR" dirty="0"/>
              <a:t> / </a:t>
            </a:r>
            <a:r>
              <a:rPr lang="en-US" altLang="ko-KR" dirty="0"/>
              <a:t>25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7371D-4D7E-9AAB-F10A-4E2306CB39B0}"/>
              </a:ext>
            </a:extLst>
          </p:cNvPr>
          <p:cNvSpPr txBox="1"/>
          <p:nvPr/>
        </p:nvSpPr>
        <p:spPr>
          <a:xfrm>
            <a:off x="8318612" y="3681876"/>
            <a:ext cx="779381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KR" sz="1100" dirty="0"/>
              <a:t>&lt;AlexNet&gt;</a:t>
            </a:r>
          </a:p>
        </p:txBody>
      </p:sp>
    </p:spTree>
    <p:extLst>
      <p:ext uri="{BB962C8B-B14F-4D97-AF65-F5344CB8AC3E}">
        <p14:creationId xmlns:p14="http://schemas.microsoft.com/office/powerpoint/2010/main" val="3079619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FD1C-C39F-F6DA-5775-F6D14E2A6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3.1 Training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67BE7-AAE6-0CF9-4B02-EF449CBEB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2323"/>
            <a:ext cx="10351168" cy="51746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100" dirty="0"/>
              <a:t>Pre-initialization</a:t>
            </a:r>
            <a:r>
              <a:rPr lang="ko-KR" altLang="en-US" sz="1100" dirty="0"/>
              <a:t>을 한 이유에 대해 설명하는 부분</a:t>
            </a:r>
            <a:r>
              <a:rPr lang="en-US" altLang="ko-KR" sz="1100" dirty="0"/>
              <a:t>.</a:t>
            </a: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dirty="0"/>
              <a:t>The initialization of the network weights is important.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Since bad initialization can stall learning due to the instability of gradient in deep nets.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Config A</a:t>
            </a:r>
            <a:r>
              <a:rPr lang="ko-KR" altLang="en-US" sz="1100" dirty="0"/>
              <a:t>의 모든 </a:t>
            </a:r>
            <a:r>
              <a:rPr lang="en-US" altLang="ko-KR" sz="1100" dirty="0"/>
              <a:t>weights</a:t>
            </a:r>
            <a:r>
              <a:rPr lang="ko-KR" altLang="en-US" sz="1100" dirty="0"/>
              <a:t>는 </a:t>
            </a:r>
            <a:r>
              <a:rPr lang="en-US" altLang="ko-KR" sz="1100" dirty="0"/>
              <a:t>random </a:t>
            </a:r>
            <a:r>
              <a:rPr lang="en-US" altLang="ko-KR" sz="1100" dirty="0" err="1"/>
              <a:t>initialisation</a:t>
            </a:r>
            <a:r>
              <a:rPr lang="ko-KR" altLang="en-US" sz="1100" dirty="0"/>
              <a:t>을 거쳤다</a:t>
            </a:r>
            <a:r>
              <a:rPr lang="en-US" altLang="ko-KR" sz="11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1050" dirty="0"/>
              <a:t>W : N(0, 10^2)</a:t>
            </a:r>
            <a:r>
              <a:rPr lang="ko-KR" altLang="en-US" sz="1050" dirty="0"/>
              <a:t>의 </a:t>
            </a:r>
            <a:r>
              <a:rPr lang="en-US" altLang="ko-KR" sz="1050" dirty="0"/>
              <a:t>normal distribution.</a:t>
            </a:r>
          </a:p>
          <a:p>
            <a:pPr lvl="1">
              <a:lnSpc>
                <a:spcPct val="150000"/>
              </a:lnSpc>
            </a:pPr>
            <a:r>
              <a:rPr lang="en-US" sz="1050" dirty="0"/>
              <a:t>b : zeros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config</a:t>
            </a:r>
            <a:r>
              <a:rPr lang="en-US" sz="1100" dirty="0"/>
              <a:t> A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먼저 </a:t>
            </a:r>
            <a:r>
              <a:rPr lang="en-US" altLang="ko-KR" sz="1100" dirty="0"/>
              <a:t>training </a:t>
            </a:r>
            <a:r>
              <a:rPr lang="ko-KR" altLang="en-US" sz="1100" dirty="0"/>
              <a:t>시킨 뒤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deeper</a:t>
            </a:r>
            <a:r>
              <a:rPr lang="ko-KR" altLang="en-US" sz="1100" dirty="0"/>
              <a:t>한 </a:t>
            </a:r>
            <a:r>
              <a:rPr lang="en-US" altLang="ko-KR" sz="1100" dirty="0"/>
              <a:t>config</a:t>
            </a:r>
            <a:r>
              <a:rPr lang="ko-KR" altLang="en-US" sz="1100" dirty="0"/>
              <a:t>에서 </a:t>
            </a:r>
            <a:endParaRPr lang="en-US" altLang="ko-KR" sz="1100" dirty="0"/>
          </a:p>
          <a:p>
            <a:pPr lvl="1">
              <a:lnSpc>
                <a:spcPct val="150000"/>
              </a:lnSpc>
            </a:pPr>
            <a:r>
              <a:rPr lang="ko-KR" altLang="en-US" sz="1050" dirty="0"/>
              <a:t>첫 </a:t>
            </a:r>
            <a:r>
              <a:rPr lang="en-US" altLang="ko-KR" sz="1050" dirty="0"/>
              <a:t>4</a:t>
            </a:r>
            <a:r>
              <a:rPr lang="ko-KR" altLang="en-US" sz="1050" dirty="0"/>
              <a:t>개의 </a:t>
            </a:r>
            <a:r>
              <a:rPr lang="en-US" altLang="ko-KR" sz="1050" dirty="0"/>
              <a:t>conv. Layer,</a:t>
            </a:r>
          </a:p>
          <a:p>
            <a:pPr lvl="1">
              <a:lnSpc>
                <a:spcPct val="150000"/>
              </a:lnSpc>
            </a:pPr>
            <a:r>
              <a:rPr lang="ko-KR" altLang="en-US" sz="1050" dirty="0"/>
              <a:t>맨 뒤 </a:t>
            </a:r>
            <a:r>
              <a:rPr lang="en-US" altLang="ko-KR" sz="1050" dirty="0"/>
              <a:t>3</a:t>
            </a:r>
            <a:r>
              <a:rPr lang="ko-KR" altLang="en-US" sz="1050" dirty="0"/>
              <a:t>개의 </a:t>
            </a:r>
            <a:r>
              <a:rPr lang="en-US" altLang="ko-KR" sz="1050" dirty="0"/>
              <a:t>FC layer</a:t>
            </a:r>
            <a:r>
              <a:rPr lang="ko-KR" altLang="en-US" sz="1050" dirty="0" err="1"/>
              <a:t>를</a:t>
            </a:r>
            <a:r>
              <a:rPr lang="ko-KR" altLang="en-US" sz="1050" dirty="0"/>
              <a:t> </a:t>
            </a:r>
            <a:r>
              <a:rPr lang="en-US" altLang="ko-KR" sz="1050" dirty="0"/>
              <a:t>A</a:t>
            </a:r>
            <a:r>
              <a:rPr lang="ko-KR" altLang="en-US" sz="1050" dirty="0"/>
              <a:t>에서 학습한 </a:t>
            </a:r>
            <a:r>
              <a:rPr lang="en-US" altLang="ko-KR" sz="1050" dirty="0"/>
              <a:t>weight</a:t>
            </a:r>
            <a:r>
              <a:rPr lang="ko-KR" altLang="en-US" sz="1050" dirty="0"/>
              <a:t>들로 이용했다</a:t>
            </a:r>
            <a:r>
              <a:rPr lang="en-US" altLang="ko-KR" sz="105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050" dirty="0"/>
              <a:t>나머지 중간의 </a:t>
            </a:r>
            <a:r>
              <a:rPr lang="en-US" altLang="ko-KR" sz="1050" dirty="0"/>
              <a:t>conv. Layer</a:t>
            </a:r>
            <a:r>
              <a:rPr lang="ko-KR" altLang="en-US" sz="1050" dirty="0"/>
              <a:t>들은 </a:t>
            </a:r>
            <a:r>
              <a:rPr lang="en-US" altLang="ko-KR" sz="1050" dirty="0"/>
              <a:t>randomly</a:t>
            </a:r>
            <a:r>
              <a:rPr lang="ko-KR" altLang="en-US" sz="1050" dirty="0"/>
              <a:t>하게 생성했다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Pre-initialized layers</a:t>
            </a:r>
            <a:r>
              <a:rPr lang="ko-KR" altLang="en-US" sz="1100" dirty="0"/>
              <a:t>가 있다고 해서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LR</a:t>
            </a:r>
            <a:r>
              <a:rPr lang="ko-KR" altLang="en-US" sz="1100" dirty="0"/>
              <a:t>을 바로 줄이진 않았다</a:t>
            </a:r>
            <a:r>
              <a:rPr lang="en-US" altLang="ko-KR" sz="1100" dirty="0"/>
              <a:t>.</a:t>
            </a:r>
            <a:r>
              <a:rPr lang="ko-KR" altLang="en-US" sz="1100" dirty="0"/>
              <a:t> 더 </a:t>
            </a:r>
            <a:r>
              <a:rPr lang="en-US" altLang="ko-KR" sz="1100" dirty="0"/>
              <a:t>deeper</a:t>
            </a:r>
            <a:r>
              <a:rPr lang="ko-KR" altLang="en-US" sz="1100" dirty="0"/>
              <a:t>한 </a:t>
            </a:r>
            <a:r>
              <a:rPr lang="en-US" altLang="ko-KR" sz="1100" dirty="0"/>
              <a:t>config</a:t>
            </a:r>
            <a:r>
              <a:rPr lang="ko-KR" altLang="en-US" sz="1100" dirty="0"/>
              <a:t>가 학습할 때에만 </a:t>
            </a:r>
            <a:r>
              <a:rPr lang="en-US" altLang="ko-KR" sz="1100" dirty="0"/>
              <a:t>LR</a:t>
            </a:r>
            <a:r>
              <a:rPr lang="ko-KR" altLang="en-US" sz="1100" dirty="0"/>
              <a:t>의 변경을 허용했다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84D13-DE65-9659-1077-F3D8B0299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B550-8EDB-7240-8FA1-0602DF56E5EB}" type="datetime4">
              <a:rPr lang="en-US" smtClean="0"/>
              <a:t>September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99FEF-AB51-8379-C829-BE41A9EF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584CEF8-782C-7674-A996-C20998A6A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81" b="16496"/>
          <a:stretch/>
        </p:blipFill>
        <p:spPr bwMode="auto">
          <a:xfrm>
            <a:off x="6113625" y="2486971"/>
            <a:ext cx="5075743" cy="14280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EC7B7-0BF5-EB9F-AEF8-471FE4A1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13</a:t>
            </a:fld>
            <a:r>
              <a:rPr lang="en-KR"/>
              <a:t> / </a:t>
            </a:r>
            <a:r>
              <a:rPr lang="en-US" altLang="ko-KR"/>
              <a:t>25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36909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FD1C-C39F-F6DA-5775-F6D14E2A6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3.1 Training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67BE7-AAE6-0CF9-4B02-EF449CBEB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Fixed-size 224 X 224</a:t>
            </a:r>
            <a:r>
              <a:rPr lang="ko-KR" altLang="en-US" sz="1200" dirty="0"/>
              <a:t>의 </a:t>
            </a:r>
            <a:r>
              <a:rPr lang="en-US" altLang="ko-KR" sz="1200" dirty="0"/>
              <a:t>image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</a:t>
            </a:r>
            <a:r>
              <a:rPr lang="en-US" altLang="ko-KR" sz="1200" dirty="0"/>
              <a:t>ConvNet</a:t>
            </a:r>
            <a:r>
              <a:rPr lang="ko-KR" altLang="en-US" sz="1200" dirty="0"/>
              <a:t>의 </a:t>
            </a:r>
            <a:r>
              <a:rPr lang="en-US" altLang="ko-KR" sz="1200" dirty="0"/>
              <a:t>input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삼았다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050" dirty="0"/>
              <a:t>They were</a:t>
            </a:r>
            <a:r>
              <a:rPr lang="ko-KR" altLang="en-US" sz="1050" dirty="0"/>
              <a:t> </a:t>
            </a:r>
            <a:r>
              <a:rPr lang="en-US" altLang="ko-KR" sz="1050" dirty="0"/>
              <a:t>randomly cropped from rescaled training images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Training set</a:t>
            </a:r>
            <a:r>
              <a:rPr lang="ko-KR" altLang="en-US" sz="1200" dirty="0"/>
              <a:t>에 대한 </a:t>
            </a:r>
            <a:r>
              <a:rPr lang="en-US" altLang="ko-KR" sz="1200" dirty="0"/>
              <a:t>data augmentation</a:t>
            </a:r>
          </a:p>
          <a:p>
            <a:pPr lvl="1">
              <a:lnSpc>
                <a:spcPct val="150000"/>
              </a:lnSpc>
            </a:pPr>
            <a:r>
              <a:rPr lang="en-US" sz="1050" dirty="0"/>
              <a:t>Random horizontal flipping</a:t>
            </a:r>
          </a:p>
          <a:p>
            <a:pPr lvl="1">
              <a:lnSpc>
                <a:spcPct val="150000"/>
              </a:lnSpc>
            </a:pPr>
            <a:r>
              <a:rPr lang="en-US" sz="1050" dirty="0"/>
              <a:t>Random RGB color</a:t>
            </a:r>
            <a:r>
              <a:rPr lang="ko-KR" altLang="en-US" sz="1050" dirty="0"/>
              <a:t> </a:t>
            </a:r>
            <a:r>
              <a:rPr lang="en-US" altLang="ko-KR" sz="1050" dirty="0"/>
              <a:t>shift</a:t>
            </a:r>
            <a:r>
              <a:rPr lang="ko-KR" altLang="en-US" sz="1050" dirty="0" err="1"/>
              <a:t>를</a:t>
            </a:r>
            <a:r>
              <a:rPr lang="ko-KR" altLang="en-US" sz="1050" dirty="0"/>
              <a:t> 적용했다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84D13-DE65-9659-1077-F3D8B0299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01929-F3B9-E34B-8DA1-71B9B46E9613}" type="datetime4">
              <a:rPr lang="en-US" smtClean="0"/>
              <a:t>September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99FEF-AB51-8379-C829-BE41A9EF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81F4E01-DD4B-7BAE-3DDF-DF2D7C4D4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50"/>
          <a:stretch/>
        </p:blipFill>
        <p:spPr bwMode="auto">
          <a:xfrm>
            <a:off x="6094327" y="1002323"/>
            <a:ext cx="5259473" cy="6145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943AB81-C76B-0FB8-9E8A-F215C2D21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14</a:t>
            </a:fld>
            <a:r>
              <a:rPr lang="en-KR"/>
              <a:t> / </a:t>
            </a:r>
            <a:r>
              <a:rPr lang="en-US" altLang="ko-KR"/>
              <a:t>25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55589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FD1C-C39F-F6DA-5775-F6D14E2A6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3.1 Training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67BE7-AAE6-0CF9-4B02-EF449CBEB7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 err="1"/>
                  <a:t>isotropically</a:t>
                </a:r>
                <a:r>
                  <a:rPr lang="en-US" altLang="ko-KR" sz="1400" dirty="0"/>
                  <a:t>-rescaling </a:t>
                </a:r>
                <a:r>
                  <a:rPr lang="ko-KR" altLang="en-US" sz="1400" dirty="0"/>
                  <a:t>한 </a:t>
                </a:r>
                <a:r>
                  <a:rPr lang="en-US" altLang="ko-KR" sz="1400" dirty="0"/>
                  <a:t>training image </a:t>
                </a:r>
                <a:r>
                  <a:rPr lang="ko-KR" altLang="en-US" sz="1400" dirty="0"/>
                  <a:t>의 </a:t>
                </a:r>
                <a:r>
                  <a:rPr lang="en-US" altLang="ko-KR" sz="1400" dirty="0"/>
                  <a:t>smallest side : 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100" dirty="0"/>
                  <a:t>While the crop size is fixed to 224 X 224, in principle S can take on any value not less than 224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100" dirty="0"/>
                  <a:t>S&gt;224</a:t>
                </a:r>
                <a:r>
                  <a:rPr lang="ko-KR" altLang="en-US" sz="1100" dirty="0"/>
                  <a:t>이면</a:t>
                </a:r>
                <a:r>
                  <a:rPr lang="en-US" altLang="ko-KR" sz="1100" dirty="0"/>
                  <a:t>,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Image</a:t>
                </a:r>
                <a:r>
                  <a:rPr lang="ko-KR" altLang="en-US" sz="1100" dirty="0"/>
                  <a:t>속 객체의 일부분이나</a:t>
                </a:r>
                <a:r>
                  <a:rPr lang="en-US" altLang="ko-KR" sz="1100" dirty="0"/>
                  <a:t>,</a:t>
                </a:r>
                <a:r>
                  <a:rPr lang="ko-KR" altLang="en-US" sz="1100" dirty="0"/>
                  <a:t> 작은 사물에 해당한다</a:t>
                </a:r>
                <a:r>
                  <a:rPr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/>
                  <a:t>S</a:t>
                </a:r>
                <a:r>
                  <a:rPr lang="ko-KR" altLang="en-US" sz="1400" dirty="0"/>
                  <a:t>의 </a:t>
                </a:r>
                <a:r>
                  <a:rPr lang="en-US" altLang="ko-KR" sz="1400" dirty="0"/>
                  <a:t>setting</a:t>
                </a:r>
                <a:r>
                  <a:rPr lang="ko-KR" altLang="en-US" sz="1400" dirty="0"/>
                  <a:t>에 대한 두 가지 </a:t>
                </a:r>
                <a:r>
                  <a:rPr lang="en-US" altLang="ko-KR" sz="1400" dirty="0"/>
                  <a:t>approaches</a:t>
                </a:r>
                <a:r>
                  <a:rPr lang="ko-KR" altLang="en-US" sz="1400" dirty="0"/>
                  <a:t>가 있다</a:t>
                </a:r>
                <a:r>
                  <a:rPr lang="en-US" altLang="ko-KR" sz="1400" dirty="0"/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100" dirty="0"/>
                  <a:t>Fix S : S=256 or S=384</a:t>
                </a:r>
                <a:r>
                  <a:rPr lang="ko-KR" altLang="en-US" sz="1100" dirty="0"/>
                  <a:t>등으로 고정한다</a:t>
                </a:r>
                <a:r>
                  <a:rPr lang="en-US" altLang="ko-KR" sz="1100" dirty="0"/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100" dirty="0"/>
                  <a:t>Multi-scale training : training</a:t>
                </a:r>
                <a:r>
                  <a:rPr lang="ko-KR" altLang="en-US" sz="1100" dirty="0"/>
                  <a:t>하는 동안 </a:t>
                </a:r>
                <a:r>
                  <a:rPr lang="en-US" sz="1100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100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100" b="0" i="0" dirty="0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en-US" altLang="ko-KR" sz="1100" b="0" i="0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100" b="0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100" b="0" i="0" dirty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1100" dirty="0"/>
                  <a:t>]</a:t>
                </a:r>
                <a:r>
                  <a:rPr lang="ko-KR" altLang="en-US" sz="1100" dirty="0"/>
                  <a:t> 사이에서 </a:t>
                </a:r>
                <a:r>
                  <a:rPr lang="en-US" altLang="ko-KR" sz="1100" dirty="0"/>
                  <a:t>S</a:t>
                </a:r>
                <a:r>
                  <a:rPr lang="ko-KR" altLang="en-US" sz="1100" dirty="0" err="1"/>
                  <a:t>를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randomly sampling</a:t>
                </a:r>
                <a:r>
                  <a:rPr lang="ko-KR" altLang="en-US" sz="1100" dirty="0"/>
                  <a:t>한다</a:t>
                </a:r>
                <a:r>
                  <a:rPr lang="en-US" altLang="ko-KR" sz="1100" dirty="0"/>
                  <a:t>.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1000" dirty="0"/>
                  <a:t>Input</a:t>
                </a:r>
                <a:r>
                  <a:rPr lang="ko-KR" altLang="en-US" sz="1000" dirty="0"/>
                  <a:t>은 </a:t>
                </a:r>
                <a:r>
                  <a:rPr lang="en-US" altLang="ko-KR" sz="1000" dirty="0"/>
                  <a:t>scale jittering</a:t>
                </a:r>
                <a:r>
                  <a:rPr lang="ko-KR" altLang="en-US" sz="1000" dirty="0"/>
                  <a:t>이 발생한다</a:t>
                </a:r>
                <a:r>
                  <a:rPr lang="en-US" altLang="ko-KR" sz="10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/>
                  <a:t>For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speed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reasons,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we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trained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multi-scale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models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by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fine-tuning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all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layers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of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a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single-scale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model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with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the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same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configuration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pre-trained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with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fixed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S=384.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sz="1200" dirty="0"/>
                  <a:t>속도상의 이유로</a:t>
                </a:r>
                <a:r>
                  <a:rPr lang="en-US" altLang="ko-KR" sz="1200" dirty="0"/>
                  <a:t>,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S=384</a:t>
                </a:r>
                <a:r>
                  <a:rPr lang="ko-KR" altLang="en-US" sz="1200" dirty="0"/>
                  <a:t>로 미리 학습한 </a:t>
                </a:r>
                <a:r>
                  <a:rPr lang="en-US" altLang="ko-KR" sz="1200" dirty="0"/>
                  <a:t>model</a:t>
                </a:r>
                <a:r>
                  <a:rPr lang="ko-KR" altLang="en-US" sz="1200" dirty="0"/>
                  <a:t>로부터 </a:t>
                </a:r>
                <a:r>
                  <a:rPr lang="en-US" altLang="ko-KR" sz="1200" dirty="0"/>
                  <a:t>fine-tuning</a:t>
                </a:r>
                <a:r>
                  <a:rPr lang="ko-KR" altLang="en-US" sz="1200" dirty="0"/>
                  <a:t>해서 </a:t>
                </a:r>
                <a:r>
                  <a:rPr lang="en-US" altLang="ko-KR" sz="1200" dirty="0"/>
                  <a:t>multi-scale model</a:t>
                </a:r>
                <a:r>
                  <a:rPr lang="ko-KR" altLang="en-US" sz="1200" dirty="0"/>
                  <a:t>을 학습시켰다</a:t>
                </a:r>
                <a:r>
                  <a:rPr lang="en-US" altLang="ko-KR" sz="1200" dirty="0"/>
                  <a:t>.</a:t>
                </a:r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67BE7-AAE6-0CF9-4B02-EF449CBEB7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84D13-DE65-9659-1077-F3D8B0299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5AF5-8007-F94E-B5B1-50F264DAB92D}" type="datetime4">
              <a:rPr lang="en-US" smtClean="0"/>
              <a:t>September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99FEF-AB51-8379-C829-BE41A9EF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20BB35-7FC3-5C87-6A06-4E24FEC26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891" y="927005"/>
            <a:ext cx="5255909" cy="26244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FC8D04-DDCA-2AE0-6878-956270DF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676" y="3551421"/>
            <a:ext cx="5226124" cy="4489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ED634-287E-C93B-C82E-DD00E62160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47" t="10377" r="13726" b="21333"/>
          <a:stretch/>
        </p:blipFill>
        <p:spPr>
          <a:xfrm>
            <a:off x="7431173" y="4032794"/>
            <a:ext cx="3922627" cy="22911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308986-171E-634F-2784-3FB5EBF73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15</a:t>
            </a:fld>
            <a:r>
              <a:rPr lang="en-KR"/>
              <a:t> / </a:t>
            </a:r>
            <a:r>
              <a:rPr lang="en-US" altLang="ko-KR"/>
              <a:t>25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232635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2AC50-0CEB-513E-9888-D8308695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3.2 Testing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2EC49-55FB-20B9-48D2-4FAD02751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KR" dirty="0"/>
              <a:t>First, it is isotropically rescaled to pre-defined smallest image side, denoted as Q.</a:t>
            </a:r>
            <a:r>
              <a:rPr lang="ko-KR" altLang="en-US" dirty="0"/>
              <a:t> </a:t>
            </a:r>
            <a:r>
              <a:rPr lang="en-US" dirty="0"/>
              <a:t>W</a:t>
            </a:r>
            <a:r>
              <a:rPr lang="en-KR" dirty="0"/>
              <a:t>e note that Q is not necessarily equal to the training scale S.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Q</a:t>
            </a:r>
            <a:r>
              <a:rPr lang="ko-KR" altLang="en-US" dirty="0"/>
              <a:t>는 </a:t>
            </a:r>
            <a:r>
              <a:rPr lang="en-US" altLang="ko-KR" dirty="0"/>
              <a:t>testing</a:t>
            </a:r>
            <a:r>
              <a:rPr lang="ko-KR" altLang="en-US" dirty="0"/>
              <a:t>에 이용되는 </a:t>
            </a:r>
            <a:r>
              <a:rPr lang="en-US" altLang="ko-KR" dirty="0"/>
              <a:t>test image</a:t>
            </a:r>
            <a:r>
              <a:rPr lang="ko-KR" altLang="en-US" dirty="0"/>
              <a:t>의 속성에 해당함</a:t>
            </a:r>
            <a:r>
              <a:rPr lang="en-US" altLang="ko-KR" dirty="0"/>
              <a:t>.</a:t>
            </a:r>
            <a:endParaRPr lang="en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각 </a:t>
            </a:r>
            <a:r>
              <a:rPr lang="en-US" altLang="ko-KR" dirty="0"/>
              <a:t>evaluation </a:t>
            </a:r>
            <a:r>
              <a:rPr lang="ko-KR" altLang="en-US" dirty="0"/>
              <a:t>방법마다</a:t>
            </a:r>
            <a:r>
              <a:rPr lang="en-US" altLang="ko-KR" dirty="0"/>
              <a:t>(single-scale, multi-scale…)</a:t>
            </a:r>
            <a:r>
              <a:rPr lang="ko-KR" altLang="en-US" dirty="0"/>
              <a:t> 미리 정의된 </a:t>
            </a:r>
            <a:r>
              <a:rPr lang="en-US" altLang="ko-KR" dirty="0"/>
              <a:t>smallest image side</a:t>
            </a:r>
            <a:r>
              <a:rPr lang="ko-KR" altLang="en-US" dirty="0"/>
              <a:t>로 </a:t>
            </a:r>
            <a:r>
              <a:rPr lang="en-US" altLang="ko-KR" sz="1400" dirty="0" err="1"/>
              <a:t>isotropically</a:t>
            </a:r>
            <a:r>
              <a:rPr lang="en-US" altLang="ko-KR" sz="1400" dirty="0"/>
              <a:t>-rescaling </a:t>
            </a:r>
            <a:r>
              <a:rPr lang="ko-KR" altLang="en-US" dirty="0"/>
              <a:t>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</a:t>
            </a:r>
            <a:r>
              <a:rPr lang="ko-KR" altLang="en-US" dirty="0" err="1"/>
              <a:t>를</a:t>
            </a:r>
            <a:r>
              <a:rPr lang="ko-KR" altLang="en-US" dirty="0"/>
              <a:t> 정한 것 </a:t>
            </a:r>
            <a:r>
              <a:rPr lang="ko-KR" altLang="en-US" dirty="0" err="1"/>
              <a:t>처럼</a:t>
            </a:r>
            <a:r>
              <a:rPr lang="ko-KR" altLang="en-US" dirty="0"/>
              <a:t> </a:t>
            </a:r>
            <a:r>
              <a:rPr lang="en-US" altLang="ko-KR" dirty="0"/>
              <a:t>Q</a:t>
            </a:r>
            <a:r>
              <a:rPr lang="ko-KR" altLang="en-US" dirty="0" err="1"/>
              <a:t>를</a:t>
            </a:r>
            <a:r>
              <a:rPr lang="ko-KR" altLang="en-US" dirty="0"/>
              <a:t> 정함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Q</a:t>
            </a:r>
            <a:r>
              <a:rPr lang="ko-KR" altLang="en-US" dirty="0"/>
              <a:t>는 반드시 </a:t>
            </a:r>
            <a:r>
              <a:rPr lang="en-US" altLang="ko-KR" dirty="0"/>
              <a:t>S</a:t>
            </a:r>
            <a:r>
              <a:rPr lang="ko-KR" altLang="en-US" dirty="0"/>
              <a:t>와 같을 필요는 없다</a:t>
            </a:r>
            <a:r>
              <a:rPr lang="en-US" altLang="ko-KR" dirty="0"/>
              <a:t>.</a:t>
            </a:r>
            <a:r>
              <a:rPr lang="ko-KR" altLang="en-US" dirty="0"/>
              <a:t> 다만</a:t>
            </a:r>
            <a:r>
              <a:rPr lang="en-US" altLang="ko-KR" dirty="0"/>
              <a:t>,</a:t>
            </a:r>
            <a:r>
              <a:rPr lang="ko-KR" altLang="en-US" dirty="0"/>
              <a:t> 각 </a:t>
            </a:r>
            <a:r>
              <a:rPr lang="en-US" altLang="ko-KR" dirty="0"/>
              <a:t>S</a:t>
            </a:r>
            <a:r>
              <a:rPr lang="ko-KR" altLang="en-US" dirty="0"/>
              <a:t>에 대해 여러 </a:t>
            </a:r>
            <a:r>
              <a:rPr lang="en-US" altLang="ko-KR" dirty="0"/>
              <a:t>Q</a:t>
            </a:r>
            <a:r>
              <a:rPr lang="ko-KR" altLang="en-US" dirty="0" err="1"/>
              <a:t>를</a:t>
            </a:r>
            <a:r>
              <a:rPr lang="ko-KR" altLang="en-US" dirty="0"/>
              <a:t> 사용하면 성능이 향상된다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여러 </a:t>
            </a:r>
            <a:r>
              <a:rPr lang="en-US" altLang="ko-KR" dirty="0"/>
              <a:t>Q</a:t>
            </a:r>
            <a:r>
              <a:rPr lang="ko-KR" altLang="en-US" dirty="0" err="1"/>
              <a:t>를</a:t>
            </a:r>
            <a:r>
              <a:rPr lang="ko-KR" altLang="en-US" dirty="0"/>
              <a:t> 대입해 </a:t>
            </a:r>
            <a:r>
              <a:rPr lang="en-US" altLang="ko-KR" dirty="0"/>
              <a:t>testing </a:t>
            </a:r>
            <a:r>
              <a:rPr lang="ko-KR" altLang="en-US" dirty="0"/>
              <a:t>할 때에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accuracy</a:t>
            </a:r>
            <a:r>
              <a:rPr lang="ko-KR" altLang="en-US" dirty="0"/>
              <a:t>가 높게 나타남</a:t>
            </a:r>
            <a:r>
              <a:rPr lang="en-US" altLang="ko-KR" dirty="0"/>
              <a:t>.)</a:t>
            </a:r>
            <a:endParaRPr lang="en-KR" dirty="0"/>
          </a:p>
          <a:p>
            <a:pPr>
              <a:lnSpc>
                <a:spcPct val="150000"/>
              </a:lnSpc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CCC39-4187-AB4F-F27E-3326DFFFD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AFA9-E50B-DC47-BCBC-942BA04DF407}" type="datetime4">
              <a:rPr lang="en-US" smtClean="0"/>
              <a:t>September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C1282-A151-2DB9-54FC-F53F31D45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A86BF5-26CB-594B-28A4-A09CF4917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467"/>
          <a:stretch/>
        </p:blipFill>
        <p:spPr>
          <a:xfrm>
            <a:off x="6204857" y="1002323"/>
            <a:ext cx="5148943" cy="5815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65A903-5972-61A6-1371-2814B3069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16</a:t>
            </a:fld>
            <a:r>
              <a:rPr lang="en-KR"/>
              <a:t> / </a:t>
            </a:r>
            <a:r>
              <a:rPr lang="en-US" altLang="ko-KR"/>
              <a:t>25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59707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1E202-6D20-00E8-C98A-B69EA451D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3.2 Testing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5318C-AB6E-147F-3F39-D4DB1DD5A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2323"/>
            <a:ext cx="6198326" cy="292959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FC layers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conv layer</a:t>
            </a:r>
            <a:r>
              <a:rPr lang="ko-KR" altLang="en-US" dirty="0"/>
              <a:t>로 변환한다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FC layers</a:t>
            </a:r>
            <a:r>
              <a:rPr lang="ko-KR" altLang="en-US" dirty="0"/>
              <a:t>는 </a:t>
            </a:r>
            <a:r>
              <a:rPr lang="en-US" altLang="ko-KR" dirty="0"/>
              <a:t>fixed-scale</a:t>
            </a:r>
            <a:r>
              <a:rPr lang="ko-KR" altLang="en-US" dirty="0"/>
              <a:t>에만 대응해 계산할 수 있다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이 </a:t>
            </a:r>
            <a:r>
              <a:rPr lang="en-US" altLang="ko-KR" dirty="0"/>
              <a:t>FC</a:t>
            </a:r>
            <a:r>
              <a:rPr lang="ko-KR" altLang="en-US" dirty="0"/>
              <a:t> </a:t>
            </a:r>
            <a:r>
              <a:rPr lang="en-US" altLang="ko-KR" dirty="0"/>
              <a:t>layers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conv layer</a:t>
            </a:r>
            <a:r>
              <a:rPr lang="ko-KR" altLang="en-US" dirty="0"/>
              <a:t>로 변환한다면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non-fixed</a:t>
            </a:r>
            <a:r>
              <a:rPr lang="ko-KR" altLang="en-US" dirty="0"/>
              <a:t> </a:t>
            </a:r>
            <a:r>
              <a:rPr lang="en-US" altLang="ko-KR" dirty="0"/>
              <a:t>scale</a:t>
            </a:r>
            <a:r>
              <a:rPr lang="ko-KR" altLang="en-US" dirty="0"/>
              <a:t>에 대해서도 대응하는 능력이 좋아질 것이다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Conv layer</a:t>
            </a:r>
            <a:r>
              <a:rPr lang="ko-KR" altLang="en-US" dirty="0"/>
              <a:t>는 </a:t>
            </a:r>
            <a:r>
              <a:rPr lang="en-US" altLang="ko-KR" dirty="0"/>
              <a:t>FC layer</a:t>
            </a:r>
            <a:r>
              <a:rPr lang="ko-KR" altLang="en-US" dirty="0"/>
              <a:t>보다 공간정보를 알아차리기 수월하므로</a:t>
            </a:r>
            <a:r>
              <a:rPr lang="en-US" altLang="ko-KR" dirty="0"/>
              <a:t>,</a:t>
            </a:r>
            <a:r>
              <a:rPr lang="ko-KR" altLang="en-US" dirty="0"/>
              <a:t> 각 </a:t>
            </a:r>
            <a:r>
              <a:rPr lang="en-US" altLang="ko-KR" dirty="0"/>
              <a:t>4096</a:t>
            </a:r>
            <a:r>
              <a:rPr lang="ko-KR" altLang="en-US" dirty="0"/>
              <a:t> </a:t>
            </a:r>
            <a:r>
              <a:rPr lang="en-US" altLang="ko-KR" dirty="0" err="1"/>
              <a:t>ch</a:t>
            </a:r>
            <a:r>
              <a:rPr lang="ko-KR" altLang="en-US" dirty="0"/>
              <a:t>은 </a:t>
            </a:r>
            <a:r>
              <a:rPr lang="en-US" altLang="ko-KR" dirty="0"/>
              <a:t>scale</a:t>
            </a:r>
            <a:r>
              <a:rPr lang="ko-KR" altLang="en-US" dirty="0"/>
              <a:t>이 다르더라도 피사체의 비율만 유지된다면 기존과 비슷한 </a:t>
            </a:r>
            <a:r>
              <a:rPr lang="en-US" altLang="ko-KR" dirty="0"/>
              <a:t>prediction</a:t>
            </a:r>
            <a:r>
              <a:rPr lang="ko-KR" altLang="en-US" dirty="0"/>
              <a:t> 성능을 가질 것이다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그러므로</a:t>
            </a:r>
            <a:r>
              <a:rPr lang="en-US" altLang="ko-KR" dirty="0"/>
              <a:t>,</a:t>
            </a:r>
            <a:r>
              <a:rPr lang="ko-KR" altLang="en-US" dirty="0"/>
              <a:t> 이 변환을 과정에서 진행한다</a:t>
            </a:r>
            <a:r>
              <a:rPr lang="en-US" altLang="ko-KR" dirty="0"/>
              <a:t>.</a:t>
            </a:r>
            <a:r>
              <a:rPr lang="ko-KR" altLang="en-US" dirty="0"/>
              <a:t> 이 과정을 통해 </a:t>
            </a:r>
            <a:r>
              <a:rPr lang="en-US" altLang="ko-KR" dirty="0"/>
              <a:t>model</a:t>
            </a:r>
            <a:r>
              <a:rPr lang="ko-KR" altLang="en-US" dirty="0"/>
              <a:t>은 처음부터 끝까지 </a:t>
            </a:r>
            <a:r>
              <a:rPr lang="en-US" altLang="ko-KR" dirty="0"/>
              <a:t>Conv layer</a:t>
            </a:r>
            <a:r>
              <a:rPr lang="ko-KR" altLang="en-US" dirty="0"/>
              <a:t>만 존재하게 된다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First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FC</a:t>
            </a:r>
            <a:r>
              <a:rPr lang="ko-KR" altLang="en-US" dirty="0"/>
              <a:t> </a:t>
            </a:r>
            <a:r>
              <a:rPr lang="en-US" altLang="ko-KR" dirty="0"/>
              <a:t>4096</a:t>
            </a:r>
            <a:r>
              <a:rPr lang="ko-KR" altLang="en-US" dirty="0"/>
              <a:t> </a:t>
            </a:r>
            <a:r>
              <a:rPr lang="en-US" altLang="ko-KR" dirty="0" err="1"/>
              <a:t>ch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*</a:t>
            </a:r>
            <a:r>
              <a:rPr lang="en-US" altLang="ko-KR" dirty="0"/>
              <a:t>7</a:t>
            </a:r>
            <a:r>
              <a:rPr lang="ko-KR" altLang="en-US" dirty="0"/>
              <a:t>*</a:t>
            </a:r>
            <a:r>
              <a:rPr lang="en-US" altLang="ko-KR" dirty="0"/>
              <a:t>512</a:t>
            </a:r>
            <a:r>
              <a:rPr lang="ko-KR" altLang="en-US" dirty="0"/>
              <a:t> </a:t>
            </a:r>
            <a:r>
              <a:rPr lang="en-US" altLang="ko-KR" dirty="0"/>
              <a:t>conv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Second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FC</a:t>
            </a:r>
            <a:r>
              <a:rPr lang="ko-KR" altLang="en-US" dirty="0"/>
              <a:t> </a:t>
            </a:r>
            <a:r>
              <a:rPr lang="en-US" altLang="ko-KR" dirty="0"/>
              <a:t>4096</a:t>
            </a:r>
            <a:r>
              <a:rPr lang="ko-KR" altLang="en-US" dirty="0"/>
              <a:t> </a:t>
            </a:r>
            <a:r>
              <a:rPr lang="en-US" altLang="ko-KR" dirty="0" err="1"/>
              <a:t>ch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*</a:t>
            </a:r>
            <a:r>
              <a:rPr lang="en-US" altLang="ko-KR" dirty="0"/>
              <a:t>1</a:t>
            </a:r>
            <a:r>
              <a:rPr lang="ko-KR" altLang="en-US" dirty="0"/>
              <a:t>*</a:t>
            </a:r>
            <a:r>
              <a:rPr lang="en-US" altLang="ko-KR" dirty="0"/>
              <a:t>4096</a:t>
            </a:r>
            <a:r>
              <a:rPr lang="ko-KR" altLang="en-US" dirty="0"/>
              <a:t> </a:t>
            </a:r>
            <a:r>
              <a:rPr lang="en-US" altLang="ko-KR" dirty="0"/>
              <a:t>conv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Third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FC</a:t>
            </a:r>
            <a:r>
              <a:rPr lang="ko-KR" altLang="en-US" dirty="0"/>
              <a:t> </a:t>
            </a:r>
            <a:r>
              <a:rPr lang="en-US" altLang="ko-KR" dirty="0"/>
              <a:t>1000</a:t>
            </a:r>
            <a:r>
              <a:rPr lang="ko-KR" altLang="en-US" dirty="0"/>
              <a:t> </a:t>
            </a:r>
            <a:r>
              <a:rPr lang="en-US" altLang="ko-KR" dirty="0" err="1"/>
              <a:t>ch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*</a:t>
            </a:r>
            <a:r>
              <a:rPr lang="en-US" altLang="ko-KR" dirty="0"/>
              <a:t>1</a:t>
            </a:r>
            <a:r>
              <a:rPr lang="ko-KR" altLang="en-US" dirty="0"/>
              <a:t>*</a:t>
            </a:r>
            <a:r>
              <a:rPr lang="en-US" altLang="ko-KR" dirty="0"/>
              <a:t>1000</a:t>
            </a:r>
            <a:r>
              <a:rPr lang="ko-KR" altLang="en-US" dirty="0"/>
              <a:t> </a:t>
            </a:r>
            <a:r>
              <a:rPr lang="en-US" altLang="ko-KR" dirty="0"/>
              <a:t>conv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76D3F-14F2-29A5-707F-9443CCED6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7430-D0BC-5F49-91DF-B04948DF185D}" type="datetime4">
              <a:rPr lang="en-US" smtClean="0"/>
              <a:t>September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26CD5-8FF3-11A5-BFFF-AFA42F458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759B-8F0A-D312-F883-31EE498A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17</a:t>
            </a:fld>
            <a:r>
              <a:rPr lang="en-KR"/>
              <a:t> / </a:t>
            </a:r>
            <a:r>
              <a:rPr lang="en-US" altLang="ko-KR"/>
              <a:t>25</a:t>
            </a:r>
            <a:endParaRPr lang="en-K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BBD3AC-D61F-1A54-493C-0707271CB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29" b="50619"/>
          <a:stretch/>
        </p:blipFill>
        <p:spPr>
          <a:xfrm>
            <a:off x="5608422" y="4349026"/>
            <a:ext cx="5717076" cy="15902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472AD8-E454-C073-BA4D-E2AAC60EB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172" y="3727268"/>
            <a:ext cx="2717448" cy="22119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5561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1E202-6D20-00E8-C98A-B69EA451D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3.2 Testing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5318C-AB6E-147F-3F39-D4DB1DD5A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2323"/>
            <a:ext cx="6198326" cy="519818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</a:t>
            </a:r>
            <a:r>
              <a:rPr lang="en-KR" dirty="0"/>
              <a:t>ully-convolutional network is applied over the whole image,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</a:t>
            </a:r>
            <a:r>
              <a:rPr lang="en-KR" dirty="0"/>
              <a:t>here is no neel to sample multiple crops at test time “AlexNet”,</a:t>
            </a:r>
          </a:p>
          <a:p>
            <a:pPr lvl="2">
              <a:lnSpc>
                <a:spcPct val="150000"/>
              </a:lnSpc>
            </a:pPr>
            <a:r>
              <a:rPr lang="en-KR" dirty="0"/>
              <a:t>Fully-convolutional network는 전체 이미지에 적용되기 때문에</a:t>
            </a:r>
            <a:r>
              <a:rPr lang="en-US" altLang="ko-KR" dirty="0"/>
              <a:t>, test time</a:t>
            </a:r>
            <a:r>
              <a:rPr lang="ko-KR" altLang="en-US" dirty="0"/>
              <a:t>에 </a:t>
            </a:r>
            <a:r>
              <a:rPr lang="en-US" altLang="ko-KR" dirty="0"/>
              <a:t>multiple crop</a:t>
            </a:r>
            <a:r>
              <a:rPr lang="ko-KR" altLang="en-US" dirty="0"/>
              <a:t>을 할 필요 없다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which is less efficient as it requires network re-computation for each crop.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“</a:t>
            </a:r>
            <a:r>
              <a:rPr lang="en-US" altLang="ko-KR" dirty="0" err="1"/>
              <a:t>AlexNet</a:t>
            </a:r>
            <a:r>
              <a:rPr lang="en-US" altLang="ko-KR" dirty="0"/>
              <a:t>”</a:t>
            </a:r>
            <a:r>
              <a:rPr lang="ko-KR" altLang="en-US" dirty="0"/>
              <a:t>의 </a:t>
            </a:r>
            <a:r>
              <a:rPr lang="en-US" altLang="ko-KR" dirty="0"/>
              <a:t>Re-computation for each crop</a:t>
            </a:r>
            <a:r>
              <a:rPr lang="ko-KR" altLang="en-US" dirty="0"/>
              <a:t>은 비효율적이다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At the same time, using a large set of crops, as done by “GoogLeNet”</a:t>
            </a:r>
            <a:r>
              <a:rPr lang="en-US" altLang="ko-KR" dirty="0"/>
              <a:t>, can lead to improved accuracy,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As it results in a finer sampling of the input image compared to the fully-convolutional net.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우리는 </a:t>
            </a:r>
            <a:r>
              <a:rPr lang="en-US" altLang="ko-KR" dirty="0"/>
              <a:t>multiple crop</a:t>
            </a:r>
            <a:r>
              <a:rPr lang="ko-KR" altLang="en-US" dirty="0" err="1"/>
              <a:t>으로</a:t>
            </a:r>
            <a:r>
              <a:rPr lang="ko-KR" altLang="en-US" dirty="0"/>
              <a:t> 얻을 수 있는 </a:t>
            </a:r>
            <a:r>
              <a:rPr lang="en-US" altLang="ko-KR" dirty="0"/>
              <a:t>potential gains in accuracy</a:t>
            </a:r>
            <a:r>
              <a:rPr lang="ko-KR" altLang="en-US" dirty="0"/>
              <a:t>와 증가될 계산시간이 얼마나 될 지 잘 모르기 때문에</a:t>
            </a:r>
            <a:r>
              <a:rPr lang="en-US" altLang="ko-KR" dirty="0"/>
              <a:t>, ”GoogLeNet”</a:t>
            </a:r>
            <a:r>
              <a:rPr lang="ko-KR" altLang="en-US" dirty="0"/>
              <a:t>이 한 것과 비슷한 수준의 </a:t>
            </a:r>
            <a:r>
              <a:rPr lang="en-US" altLang="ko-KR" dirty="0"/>
              <a:t>multiple crop</a:t>
            </a:r>
            <a:r>
              <a:rPr lang="ko-KR" altLang="en-US" dirty="0"/>
              <a:t>을 적용했다</a:t>
            </a:r>
            <a:r>
              <a:rPr lang="en-US" altLang="ko-KR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76D3F-14F2-29A5-707F-9443CCED6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7430-D0BC-5F49-91DF-B04948DF185D}" type="datetime4">
              <a:rPr lang="en-US" smtClean="0"/>
              <a:t>September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26CD5-8FF3-11A5-BFFF-AFA42F458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759B-8F0A-D312-F883-31EE498A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18</a:t>
            </a:fld>
            <a:r>
              <a:rPr lang="en-KR"/>
              <a:t> / </a:t>
            </a:r>
            <a:r>
              <a:rPr lang="en-US" altLang="ko-KR"/>
              <a:t>25</a:t>
            </a:r>
            <a:endParaRPr lang="en-K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4C874A-4ACC-8734-8C44-8D5AE81A0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75"/>
          <a:stretch/>
        </p:blipFill>
        <p:spPr>
          <a:xfrm>
            <a:off x="6925581" y="1094333"/>
            <a:ext cx="4428219" cy="16140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0990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9E91-6BA9-7100-8CC2-FA8DE8A8C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3.3 implementation details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C72FA-185B-D017-D031-3C1491AC5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Our implementation is derived from the publicly available C++ Caffe toolbox.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But, contains a number of significant modifications,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Single system</a:t>
            </a:r>
            <a:r>
              <a:rPr lang="ko-KR" altLang="en-US" sz="1200" dirty="0"/>
              <a:t>에 </a:t>
            </a:r>
            <a:r>
              <a:rPr lang="en-US" altLang="ko-KR" sz="1200" dirty="0"/>
              <a:t>multiple GPU</a:t>
            </a:r>
            <a:r>
              <a:rPr lang="ko-KR" altLang="en-US" sz="1200" dirty="0"/>
              <a:t>가 있어도 </a:t>
            </a:r>
            <a:r>
              <a:rPr lang="en-US" altLang="ko-KR" sz="1200" dirty="0"/>
              <a:t>training and evaluation</a:t>
            </a:r>
            <a:r>
              <a:rPr lang="ko-KR" altLang="en-US" sz="1200" dirty="0"/>
              <a:t>을 할 수 있으며</a:t>
            </a:r>
            <a:r>
              <a:rPr lang="en-US" altLang="ko-KR" sz="1200" dirty="0"/>
              <a:t>,</a:t>
            </a:r>
            <a:r>
              <a:rPr lang="ko-KR" altLang="en-US" sz="1200" dirty="0"/>
              <a:t> 특히 </a:t>
            </a:r>
            <a:r>
              <a:rPr lang="en-US" sz="1200" dirty="0"/>
              <a:t>Full-size(uncropped) images</a:t>
            </a:r>
            <a:r>
              <a:rPr lang="ko-KR" altLang="en-US" sz="1200" dirty="0"/>
              <a:t> 한 번에 다룰 수 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Multi-GPU</a:t>
            </a:r>
            <a:r>
              <a:rPr lang="ko-KR" altLang="en-US" sz="1200" dirty="0"/>
              <a:t>로의 </a:t>
            </a:r>
            <a:r>
              <a:rPr lang="en-US" altLang="ko-KR" sz="1200" dirty="0"/>
              <a:t>training</a:t>
            </a:r>
            <a:r>
              <a:rPr lang="ko-KR" altLang="en-US" sz="1200" dirty="0"/>
              <a:t>은 </a:t>
            </a:r>
            <a:r>
              <a:rPr lang="en-US" altLang="ko-KR" sz="1200" dirty="0"/>
              <a:t>data parallelism</a:t>
            </a:r>
            <a:r>
              <a:rPr lang="ko-KR" altLang="en-US" sz="1200" dirty="0"/>
              <a:t>을 기반으로</a:t>
            </a:r>
            <a:r>
              <a:rPr lang="en-US" altLang="ko-KR" sz="1200" dirty="0"/>
              <a:t> </a:t>
            </a:r>
            <a:r>
              <a:rPr lang="ko-KR" altLang="en-US" sz="1200" dirty="0"/>
              <a:t>하여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GPU</a:t>
            </a:r>
            <a:r>
              <a:rPr lang="ko-KR" altLang="en-US" sz="1200" dirty="0"/>
              <a:t>마다 각 </a:t>
            </a:r>
            <a:r>
              <a:rPr lang="en-US" altLang="ko-KR" sz="1200" dirty="0"/>
              <a:t>batch</a:t>
            </a:r>
            <a:r>
              <a:rPr lang="ko-KR" altLang="en-US" sz="1200" dirty="0"/>
              <a:t>의 일부분을 처리할 수 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이렇게 잘려진 </a:t>
            </a:r>
            <a:r>
              <a:rPr lang="en-US" altLang="ko-KR" sz="1200" dirty="0"/>
              <a:t>batch</a:t>
            </a:r>
            <a:r>
              <a:rPr lang="ko-KR" altLang="en-US" sz="1200" dirty="0"/>
              <a:t>들의 </a:t>
            </a:r>
            <a:r>
              <a:rPr lang="en-US" altLang="ko-KR" sz="1200" dirty="0"/>
              <a:t>gradients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구한 뒤</a:t>
            </a:r>
            <a:r>
              <a:rPr lang="en-US" altLang="ko-KR" sz="1200" dirty="0"/>
              <a:t>,</a:t>
            </a:r>
            <a:r>
              <a:rPr lang="ko-KR" altLang="en-US" sz="1200" dirty="0"/>
              <a:t> 평균 내어 </a:t>
            </a:r>
            <a:r>
              <a:rPr lang="en-US" altLang="ko-KR" sz="1200" dirty="0"/>
              <a:t>full batch</a:t>
            </a:r>
            <a:r>
              <a:rPr lang="ko-KR" altLang="en-US" sz="1200" dirty="0"/>
              <a:t>의 </a:t>
            </a:r>
            <a:r>
              <a:rPr lang="en-US" altLang="ko-KR" sz="1200" dirty="0"/>
              <a:t>gradient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구한다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이런 방식은 완전한 동기화에 기반하므로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single GPU</a:t>
            </a:r>
            <a:r>
              <a:rPr lang="ko-KR" altLang="en-US" sz="1200" dirty="0"/>
              <a:t>로 </a:t>
            </a:r>
            <a:r>
              <a:rPr lang="en-US" altLang="ko-KR" sz="1200" dirty="0"/>
              <a:t>training </a:t>
            </a:r>
            <a:r>
              <a:rPr lang="ko-KR" altLang="en-US" sz="1200" dirty="0"/>
              <a:t>하는 것과 동일한 효과를 내면서 더 빠르게 처리할 수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Training</a:t>
            </a:r>
            <a:r>
              <a:rPr lang="ko-KR" altLang="en-US" sz="1400" dirty="0"/>
              <a:t> 소요시간은 </a:t>
            </a:r>
            <a:r>
              <a:rPr lang="en-US" sz="1400" dirty="0"/>
              <a:t>NVIDIA Titan Black GPU</a:t>
            </a:r>
            <a:r>
              <a:rPr lang="ko-KR" altLang="en-US" sz="1400" dirty="0"/>
              <a:t> </a:t>
            </a:r>
            <a:r>
              <a:rPr lang="en-US" altLang="ko-KR" sz="1400" dirty="0"/>
              <a:t>4</a:t>
            </a:r>
            <a:r>
              <a:rPr lang="ko-KR" altLang="en-US" sz="1400" dirty="0"/>
              <a:t>개로 </a:t>
            </a:r>
            <a:r>
              <a:rPr lang="en-US" altLang="ko-KR" sz="1400" dirty="0"/>
              <a:t>2~3</a:t>
            </a:r>
            <a:r>
              <a:rPr lang="ko-KR" altLang="en-US" sz="1400" dirty="0"/>
              <a:t>주가 걸렸다</a:t>
            </a:r>
            <a:r>
              <a:rPr lang="en-US" altLang="ko-KR" sz="1400" dirty="0"/>
              <a:t>.</a:t>
            </a:r>
            <a:endParaRPr lang="en-KR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E60CB-9127-877B-1A3C-495005AA9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39659-DFF5-7942-9F91-27C173CC6869}" type="datetime4">
              <a:rPr lang="en-US" smtClean="0"/>
              <a:t>September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37F6F-B515-94D8-67B4-90D4BBC8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AFA004-FE34-0530-75F4-5DB37D829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870" y="1002323"/>
            <a:ext cx="5230929" cy="20021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52ED3C-6AF5-0A19-2FDF-72229C0E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19</a:t>
            </a:fld>
            <a:r>
              <a:rPr lang="en-KR"/>
              <a:t> / </a:t>
            </a:r>
            <a:r>
              <a:rPr lang="en-US" altLang="ko-KR"/>
              <a:t>25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713054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09A9B-B44F-98AC-82D2-EB16D7173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D66B9-5F93-1511-DFDE-16F8E0DFB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0.</a:t>
            </a:r>
            <a:r>
              <a:rPr lang="ko-KR" altLang="en-US" dirty="0"/>
              <a:t>   </a:t>
            </a:r>
            <a:r>
              <a:rPr lang="en-KR" dirty="0"/>
              <a:t>Abstract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</a:t>
            </a:r>
            <a:r>
              <a:rPr lang="en-KR" dirty="0"/>
              <a:t>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</a:t>
            </a:r>
            <a:r>
              <a:rPr lang="en-KR" dirty="0"/>
              <a:t>onvNet Configurations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</a:t>
            </a:r>
            <a:r>
              <a:rPr lang="en-KR" dirty="0"/>
              <a:t>rchitecture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</a:t>
            </a:r>
            <a:r>
              <a:rPr lang="en-KR" dirty="0"/>
              <a:t>onfigurations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</a:t>
            </a:r>
            <a:r>
              <a:rPr lang="en-KR" dirty="0"/>
              <a:t>iscussion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</a:t>
            </a:r>
            <a:r>
              <a:rPr lang="en-KR" dirty="0"/>
              <a:t>lassification framework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</a:t>
            </a:r>
            <a:r>
              <a:rPr lang="en-KR" dirty="0"/>
              <a:t>raining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</a:t>
            </a:r>
            <a:r>
              <a:rPr lang="en-KR" dirty="0"/>
              <a:t>esting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KR" dirty="0"/>
              <a:t>implementation details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</a:t>
            </a:r>
            <a:r>
              <a:rPr lang="en-KR" dirty="0"/>
              <a:t>lassification experiments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</a:t>
            </a:r>
            <a:r>
              <a:rPr lang="en-KR" dirty="0"/>
              <a:t>ingle scale evaluation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</a:t>
            </a:r>
            <a:r>
              <a:rPr lang="en-KR" dirty="0"/>
              <a:t>ulti scale evaluation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</a:t>
            </a:r>
            <a:r>
              <a:rPr lang="en-KR" dirty="0"/>
              <a:t>ulti-crop evaluation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</a:t>
            </a:r>
            <a:r>
              <a:rPr lang="en-KR" dirty="0"/>
              <a:t>onvnet fusion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</a:t>
            </a:r>
            <a:r>
              <a:rPr lang="en-KR" dirty="0"/>
              <a:t>omparison with the state of the art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</a:t>
            </a:r>
            <a:r>
              <a:rPr lang="en-KR" dirty="0"/>
              <a:t>onclusion</a:t>
            </a:r>
          </a:p>
          <a:p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CC9EA-010A-B9DF-FDF6-4085E0ACE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AD3D8-061E-834F-AA1A-C61FE2C0B72C}" type="datetime4">
              <a:rPr lang="en-US" smtClean="0"/>
              <a:t>September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21BEF-3F6F-E518-A8FC-1F145CA2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C18E2A-98D7-76D1-9304-93AAD290EBA9}"/>
              </a:ext>
            </a:extLst>
          </p:cNvPr>
          <p:cNvSpPr txBox="1">
            <a:spLocks/>
          </p:cNvSpPr>
          <p:nvPr/>
        </p:nvSpPr>
        <p:spPr>
          <a:xfrm>
            <a:off x="6096000" y="1002323"/>
            <a:ext cx="5257800" cy="5174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6"/>
            </a:pPr>
            <a:r>
              <a:rPr lang="en-US" altLang="ko-KR" dirty="0"/>
              <a:t>My Conclusion</a:t>
            </a:r>
            <a:endParaRPr lang="en-K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FD5413-EC27-6027-C018-F53FDF61A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</a:t>
            </a:fld>
            <a:r>
              <a:rPr lang="en-KR"/>
              <a:t> / </a:t>
            </a:r>
            <a:r>
              <a:rPr lang="en-US" altLang="ko-KR"/>
              <a:t>25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266311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B7A1B-DB30-9C91-D225-BDDB4F884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 Classification experiments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D5E01-6BA3-562C-3E23-0F300AC2A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Explain about dataset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ILSVRC-2012 dataset : they includes images of 1000 classes.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Training : 1.3M images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Validation : 50K images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Testing : 100K images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top-1, top-5 error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계산하는 방식으로 </a:t>
            </a:r>
            <a:r>
              <a:rPr lang="en-US" altLang="ko-KR" sz="1200" dirty="0"/>
              <a:t>performance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측정했다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For the majority of experiments, we used the validation set as the test set. 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대부분의 </a:t>
            </a:r>
            <a:r>
              <a:rPr lang="en-US" altLang="ko-KR" sz="1200" dirty="0"/>
              <a:t>performance </a:t>
            </a:r>
            <a:r>
              <a:rPr lang="ko-KR" altLang="en-US" sz="1200" dirty="0"/>
              <a:t>측정에서는 </a:t>
            </a:r>
            <a:r>
              <a:rPr lang="en-US" altLang="ko-KR" sz="1200" dirty="0"/>
              <a:t>validation set</a:t>
            </a:r>
            <a:r>
              <a:rPr lang="ko-KR" altLang="en-US" sz="1200" dirty="0"/>
              <a:t>을 </a:t>
            </a:r>
            <a:r>
              <a:rPr lang="en-US" altLang="ko-KR" sz="1200" dirty="0"/>
              <a:t>test</a:t>
            </a:r>
            <a:r>
              <a:rPr lang="ko-KR" altLang="en-US" sz="1200" dirty="0"/>
              <a:t> </a:t>
            </a:r>
            <a:r>
              <a:rPr lang="en-US" altLang="ko-KR" sz="1200" dirty="0"/>
              <a:t>set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사용했다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D126F-B38C-93F2-CE2F-A9634CD95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4039A-F719-A347-8336-674EDE9F084E}" type="datetime4">
              <a:rPr lang="en-US" smtClean="0"/>
              <a:t>September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B457E-2502-D36E-209F-F93DC062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1AAEED-7D88-BD3D-F5B4-8D95A95A6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1002323"/>
            <a:ext cx="5257801" cy="8881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AA0A7-D374-F429-D4CE-61477C6E3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7" y="1890465"/>
            <a:ext cx="5257801" cy="8186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8B6CF8-5C81-2929-1074-4F11FA14F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20</a:t>
            </a:fld>
            <a:r>
              <a:rPr lang="en-KR"/>
              <a:t> / </a:t>
            </a:r>
            <a:r>
              <a:rPr lang="en-US" altLang="ko-KR"/>
              <a:t>25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94784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A0921-DC93-D1A6-8A38-EB81EC0B7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4.1 Single-scale evaluation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26457D-8319-5BEA-B816-B5E5FCC695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70000"/>
                  </a:lnSpc>
                </a:pPr>
                <a:r>
                  <a:rPr lang="en-US" dirty="0"/>
                  <a:t>The test image size was set as follows: </a:t>
                </a:r>
              </a:p>
              <a:p>
                <a:pPr lvl="1">
                  <a:lnSpc>
                    <a:spcPct val="170000"/>
                  </a:lnSpc>
                </a:pPr>
                <a:r>
                  <a:rPr lang="en-US" b="1" dirty="0"/>
                  <a:t>Q = S for fixed S, </a:t>
                </a:r>
              </a:p>
              <a:p>
                <a:pPr lvl="1">
                  <a:lnSpc>
                    <a:spcPct val="170000"/>
                  </a:lnSpc>
                </a:pPr>
                <a:r>
                  <a:rPr lang="en-US" b="1" dirty="0"/>
                  <a:t>and Q =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𝐦𝐢𝐧</m:t>
                        </m:r>
                      </m:sub>
                    </m:sSub>
                    <m:r>
                      <a:rPr lang="en-US" altLang="ko-KR" b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𝐦𝐚𝐱</m:t>
                        </m:r>
                      </m:sub>
                    </m:sSub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b="1" dirty="0"/>
                  <a:t> </a:t>
                </a:r>
                <a:r>
                  <a:rPr lang="en-US" b="1" dirty="0"/>
                  <a:t>for jittered S in </a:t>
                </a:r>
                <a:r>
                  <a:rPr lang="en-US" sz="1400" b="1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0" dirty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ko-KR" sz="1400" b="1" i="0" dirty="0" smtClean="0">
                            <a:latin typeface="Cambria Math" panose="02040503050406030204" pitchFamily="18" charset="0"/>
                          </a:rPr>
                          <m:t>𝐦𝐢𝐧</m:t>
                        </m:r>
                      </m:sub>
                    </m:sSub>
                    <m:r>
                      <a:rPr lang="en-US" altLang="ko-KR" sz="1400" b="1" i="0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0" dirty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ko-KR" sz="1400" b="1" i="0" dirty="0" smtClean="0">
                            <a:latin typeface="Cambria Math" panose="02040503050406030204" pitchFamily="18" charset="0"/>
                          </a:rPr>
                          <m:t>𝐦𝐚𝐱</m:t>
                        </m:r>
                      </m:sub>
                    </m:sSub>
                  </m:oMath>
                </a14:m>
                <a:r>
                  <a:rPr lang="en-US" sz="1400" b="1" dirty="0"/>
                  <a:t>]</a:t>
                </a:r>
                <a:r>
                  <a:rPr lang="ko-KR" altLang="en-US" sz="1400" b="1" dirty="0"/>
                  <a:t> </a:t>
                </a:r>
                <a:endParaRPr lang="en-US" b="1" dirty="0"/>
              </a:p>
              <a:p>
                <a:pPr lvl="1">
                  <a:lnSpc>
                    <a:spcPct val="170000"/>
                  </a:lnSpc>
                </a:pPr>
                <a:r>
                  <a:rPr lang="en-US" dirty="0"/>
                  <a:t>S</a:t>
                </a:r>
                <a:r>
                  <a:rPr lang="ko-KR" altLang="en-US" dirty="0"/>
                  <a:t>는 </a:t>
                </a:r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400" b="0" i="0" dirty="0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en-US" altLang="ko-KR" sz="1400" b="0" i="0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400" b="0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400" b="0" i="0" dirty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1400" dirty="0"/>
                  <a:t>] </a:t>
                </a:r>
                <a:r>
                  <a:rPr lang="ko-KR" altLang="en-US" dirty="0"/>
                  <a:t>사이 범위의 값이며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Q</a:t>
                </a:r>
                <a:r>
                  <a:rPr lang="ko-KR" altLang="en-US" dirty="0"/>
                  <a:t>는 그 평균값으로 삼았다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dirty="0"/>
                  <a:t>Local response normalisation</a:t>
                </a:r>
                <a:r>
                  <a:rPr lang="ko-KR" altLang="en-US" dirty="0"/>
                  <a:t>을 적용했을 경우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model A</a:t>
                </a:r>
                <a:r>
                  <a:rPr lang="ko-KR" altLang="en-US" dirty="0"/>
                  <a:t>는 어떤 </a:t>
                </a:r>
                <a:r>
                  <a:rPr lang="en-US" altLang="ko-KR" dirty="0"/>
                  <a:t>normalization layers</a:t>
                </a:r>
                <a:r>
                  <a:rPr lang="ko-KR" altLang="en-US" dirty="0"/>
                  <a:t> 없이 개선되지 않았다</a:t>
                </a:r>
                <a:r>
                  <a:rPr lang="en-US" altLang="ko-KR" dirty="0"/>
                  <a:t>.</a:t>
                </a:r>
              </a:p>
              <a:p>
                <a:pPr lvl="1">
                  <a:lnSpc>
                    <a:spcPct val="170000"/>
                  </a:lnSpc>
                </a:pPr>
                <a:r>
                  <a:rPr lang="ko-KR" altLang="en-US" dirty="0"/>
                  <a:t>우리는 그래서 </a:t>
                </a:r>
                <a:r>
                  <a:rPr lang="en-US" altLang="ko-KR" dirty="0"/>
                  <a:t>normalisation</a:t>
                </a:r>
                <a:r>
                  <a:rPr lang="ko-KR" altLang="en-US" dirty="0"/>
                  <a:t>을 더 깊은 </a:t>
                </a:r>
                <a:r>
                  <a:rPr lang="en-US" altLang="ko-KR" dirty="0"/>
                  <a:t>arch</a:t>
                </a:r>
                <a:r>
                  <a:rPr lang="ko-KR" altLang="en-US" dirty="0"/>
                  <a:t>에 적용하지 않았다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70000"/>
                  </a:lnSpc>
                </a:pPr>
                <a:r>
                  <a:rPr lang="ko-KR" altLang="en-US" dirty="0"/>
                  <a:t>우리는 </a:t>
                </a:r>
                <a:r>
                  <a:rPr lang="en-US" altLang="ko-KR" dirty="0"/>
                  <a:t>ConvNet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depth</a:t>
                </a:r>
                <a:r>
                  <a:rPr lang="ko-KR" altLang="en-US" dirty="0"/>
                  <a:t>가 증가함에 따라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classification error</a:t>
                </a:r>
                <a:r>
                  <a:rPr lang="ko-KR" altLang="en-US" dirty="0"/>
                  <a:t>가 줄어드는 것을 관찰했다</a:t>
                </a:r>
                <a:r>
                  <a:rPr lang="en-US" altLang="ko-KR" dirty="0"/>
                  <a:t>.</a:t>
                </a:r>
              </a:p>
              <a:p>
                <a:pPr lvl="1">
                  <a:lnSpc>
                    <a:spcPct val="170000"/>
                  </a:lnSpc>
                </a:pPr>
                <a:r>
                  <a:rPr lang="en-US" altLang="ko-KR" dirty="0"/>
                  <a:t>B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(1 X 1) conv. Layer</a:t>
                </a:r>
                <a:r>
                  <a:rPr lang="ko-KR" altLang="en-US" dirty="0"/>
                  <a:t>나 </a:t>
                </a:r>
                <a:r>
                  <a:rPr lang="en-US" altLang="ko-KR" dirty="0"/>
                  <a:t>(3 X 3) conv. Layer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각각 추가한 것이 </a:t>
                </a:r>
                <a:r>
                  <a:rPr lang="en-US" altLang="ko-KR" dirty="0"/>
                  <a:t>C, D</a:t>
                </a:r>
                <a:r>
                  <a:rPr lang="ko-KR" altLang="en-US" dirty="0"/>
                  <a:t>임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:r>
                  <a:rPr lang="ko-KR" altLang="en-US" b="1" dirty="0"/>
                  <a:t>둘은 </a:t>
                </a:r>
                <a:r>
                  <a:rPr lang="en-US" altLang="ko-KR" b="1" dirty="0"/>
                  <a:t>B</a:t>
                </a:r>
                <a:r>
                  <a:rPr lang="ko-KR" altLang="en-US" b="1" dirty="0"/>
                  <a:t>보다 </a:t>
                </a:r>
                <a:r>
                  <a:rPr lang="en-US" altLang="ko-KR" b="1" dirty="0"/>
                  <a:t>error</a:t>
                </a:r>
                <a:r>
                  <a:rPr lang="ko-KR" altLang="en-US" b="1" dirty="0"/>
                  <a:t>가 줄어듦</a:t>
                </a:r>
                <a:r>
                  <a:rPr lang="en-US" altLang="ko-KR" b="1" dirty="0"/>
                  <a:t>.</a:t>
                </a:r>
              </a:p>
              <a:p>
                <a:pPr lvl="1">
                  <a:lnSpc>
                    <a:spcPct val="170000"/>
                  </a:lnSpc>
                </a:pPr>
                <a:r>
                  <a:rPr lang="en-US" altLang="ko-KR" b="1" dirty="0"/>
                  <a:t>”D is better than C”</a:t>
                </a:r>
                <a:r>
                  <a:rPr lang="ko-KR" altLang="en-US" b="1" dirty="0"/>
                  <a:t> </a:t>
                </a:r>
                <a:r>
                  <a:rPr lang="en-US" altLang="ko-KR" b="1" dirty="0"/>
                  <a:t>:</a:t>
                </a:r>
                <a:r>
                  <a:rPr lang="ko-KR" altLang="en-US" b="1" dirty="0"/>
                  <a:t> </a:t>
                </a:r>
                <a:r>
                  <a:rPr lang="en-US" altLang="ko-KR" b="1" dirty="0"/>
                  <a:t>non-linearity</a:t>
                </a:r>
                <a:r>
                  <a:rPr lang="ko-KR" altLang="en-US" b="1" dirty="0" err="1"/>
                  <a:t>를</a:t>
                </a:r>
                <a:r>
                  <a:rPr lang="ko-KR" altLang="en-US" b="1" dirty="0"/>
                  <a:t> 더하는 것이 도움되긴 하지만</a:t>
                </a:r>
                <a:r>
                  <a:rPr lang="en-US" altLang="ko-KR" b="1" dirty="0"/>
                  <a:t>,</a:t>
                </a:r>
                <a:r>
                  <a:rPr lang="ko-KR" altLang="en-US" b="1" dirty="0"/>
                  <a:t> </a:t>
                </a:r>
                <a:r>
                  <a:rPr lang="en-US" altLang="ko-KR" b="1" dirty="0"/>
                  <a:t>spatial context</a:t>
                </a:r>
                <a:r>
                  <a:rPr lang="ko-KR" altLang="en-US" b="1" dirty="0" err="1"/>
                  <a:t>를</a:t>
                </a:r>
                <a:r>
                  <a:rPr lang="ko-KR" altLang="en-US" b="1" dirty="0"/>
                  <a:t> </a:t>
                </a:r>
                <a:r>
                  <a:rPr lang="en-US" altLang="ko-KR" b="1" dirty="0"/>
                  <a:t>conv filters</a:t>
                </a:r>
                <a:r>
                  <a:rPr lang="ko-KR" altLang="en-US" b="1" dirty="0"/>
                  <a:t>로 캐치하는 것이 더 중요하다는 것을 보여준다</a:t>
                </a:r>
                <a:r>
                  <a:rPr lang="en-US" altLang="ko-KR" b="1" dirty="0"/>
                  <a:t>.</a:t>
                </a:r>
              </a:p>
              <a:p>
                <a:pPr>
                  <a:lnSpc>
                    <a:spcPct val="170000"/>
                  </a:lnSpc>
                </a:pPr>
                <a:r>
                  <a:rPr lang="ko-KR" altLang="en-US" dirty="0"/>
                  <a:t>마지막으로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training time</a:t>
                </a:r>
                <a:r>
                  <a:rPr lang="ko-KR" altLang="en-US" dirty="0"/>
                  <a:t> 동안의 </a:t>
                </a:r>
                <a:r>
                  <a:rPr lang="en-US" altLang="ko-KR" dirty="0"/>
                  <a:t>scale jittering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Fixed scale</a:t>
                </a:r>
                <a:r>
                  <a:rPr lang="ko-KR" altLang="en-US" dirty="0"/>
                  <a:t>을 이용해 학습하는 것 보다 더 나은 결과를 나타냈다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26457D-8319-5BEA-B816-B5E5FCC695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72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3CEC1-CBC3-4817-B7C7-F1B15CDFB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E211-6E4C-2946-9D09-E0CE2C206611}" type="datetime4">
              <a:rPr lang="en-US" smtClean="0"/>
              <a:t>September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CBFB3-F45A-9C83-EC44-7C0C758EF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77677F-22AC-A35A-13A8-16DB135E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293" y="1002323"/>
            <a:ext cx="4928507" cy="32128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8095EB-A930-E73F-4F25-FE5D2E08C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775" y="4304819"/>
            <a:ext cx="4289025" cy="18721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C028ED-1CB3-A9A7-5E19-C94CA0BDB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841" y="4304818"/>
            <a:ext cx="768285" cy="1872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4BE2C6-D1BD-D00C-5A30-FAC88BBA5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21</a:t>
            </a:fld>
            <a:r>
              <a:rPr lang="en-KR"/>
              <a:t> / </a:t>
            </a:r>
            <a:r>
              <a:rPr lang="en-US" altLang="ko-KR"/>
              <a:t>25</a:t>
            </a:r>
            <a:endParaRPr lang="en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951B367-F29F-A6E6-7C19-A85FAD766877}"/>
                  </a:ext>
                </a:extLst>
              </p14:cNvPr>
              <p14:cNvContentPartPr/>
              <p14:nvPr/>
            </p14:nvContentPartPr>
            <p14:xfrm>
              <a:off x="6240259" y="5281646"/>
              <a:ext cx="639360" cy="58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951B367-F29F-A6E6-7C19-A85FAD7668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04259" y="5210006"/>
                <a:ext cx="71100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106FB0B-D766-D580-5FD8-90EBD5D61742}"/>
                  </a:ext>
                </a:extLst>
              </p14:cNvPr>
              <p14:cNvContentPartPr/>
              <p14:nvPr/>
            </p14:nvContentPartPr>
            <p14:xfrm>
              <a:off x="6168259" y="5686646"/>
              <a:ext cx="740520" cy="604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106FB0B-D766-D580-5FD8-90EBD5D6174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32259" y="5615006"/>
                <a:ext cx="8121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490DBE8-55DB-3045-146A-8A26D84EB5D9}"/>
                  </a:ext>
                </a:extLst>
              </p14:cNvPr>
              <p14:cNvContentPartPr/>
              <p14:nvPr/>
            </p14:nvContentPartPr>
            <p14:xfrm>
              <a:off x="6199219" y="6072926"/>
              <a:ext cx="697680" cy="28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490DBE8-55DB-3045-146A-8A26D84EB5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63579" y="6001286"/>
                <a:ext cx="769320" cy="17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3360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7E38-6A63-DBF0-4D2A-64EBDD450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4.2 Multi-scale evaluation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C3D068-2648-CE8E-77E6-3F1F7883FB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sz="1400" dirty="0"/>
                  <a:t>Single-scale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evaluation</a:t>
                </a:r>
                <a:r>
                  <a:rPr lang="ko-KR" altLang="en-US" sz="1400" dirty="0"/>
                  <a:t>과 다른 점은</a:t>
                </a:r>
                <a:r>
                  <a:rPr lang="en-US" altLang="ko-KR" sz="1400" dirty="0"/>
                  <a:t>,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test</a:t>
                </a:r>
                <a:r>
                  <a:rPr lang="ko-KR" altLang="en-US" sz="1400" dirty="0"/>
                  <a:t>할 때에 하나의 </a:t>
                </a:r>
                <a:r>
                  <a:rPr lang="en-US" altLang="ko-KR" sz="1400" dirty="0"/>
                  <a:t>Q</a:t>
                </a:r>
                <a:r>
                  <a:rPr lang="ko-KR" altLang="en-US" sz="1400" dirty="0"/>
                  <a:t>가 아니라</a:t>
                </a:r>
                <a:r>
                  <a:rPr lang="en-US" altLang="ko-KR" sz="1400" dirty="0"/>
                  <a:t>,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3</a:t>
                </a:r>
                <a:r>
                  <a:rPr lang="ko-KR" altLang="en-US" sz="1400" dirty="0"/>
                  <a:t>가지의 </a:t>
                </a:r>
                <a:r>
                  <a:rPr lang="en-US" altLang="ko-KR" sz="1400" dirty="0"/>
                  <a:t>Q</a:t>
                </a:r>
                <a:r>
                  <a:rPr lang="ko-KR" altLang="en-US" sz="1400" dirty="0" err="1"/>
                  <a:t>를</a:t>
                </a:r>
                <a:r>
                  <a:rPr lang="ko-KR" altLang="en-US" sz="1400" dirty="0"/>
                  <a:t> 사용했다</a:t>
                </a:r>
                <a:r>
                  <a:rPr lang="en-US" altLang="ko-KR" sz="1400" dirty="0"/>
                  <a:t>.</a:t>
                </a:r>
                <a:r>
                  <a:rPr lang="ko-KR" altLang="en-US" sz="1400" dirty="0"/>
                  <a:t> </a:t>
                </a:r>
                <a:endParaRPr lang="en-US" altLang="ko-KR" sz="1400" dirty="0"/>
              </a:p>
              <a:p>
                <a:pPr lvl="1">
                  <a:lnSpc>
                    <a:spcPct val="160000"/>
                  </a:lnSpc>
                </a:pPr>
                <a:r>
                  <a:rPr lang="en-US" altLang="ko-KR" sz="1200" dirty="0"/>
                  <a:t>Training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with fixed S : </a:t>
                </a:r>
              </a:p>
              <a:p>
                <a:pPr lvl="2">
                  <a:lnSpc>
                    <a:spcPct val="160000"/>
                  </a:lnSpc>
                </a:pPr>
                <a:r>
                  <a:rPr lang="en-US" altLang="ko-KR" sz="1000" dirty="0"/>
                  <a:t>Test : </a:t>
                </a:r>
                <a14:m>
                  <m:oMath xmlns:m="http://schemas.openxmlformats.org/officeDocument/2006/math">
                    <m:r>
                      <a:rPr lang="en-US" altLang="ko-KR" sz="1000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sz="1000" b="0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ko-KR" sz="10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1000" i="1" dirty="0">
                        <a:latin typeface="Cambria Math" panose="02040503050406030204" pitchFamily="18" charset="0"/>
                      </a:rPr>
                      <m:t>−32, </m:t>
                    </m:r>
                    <m:r>
                      <a:rPr lang="en-US" altLang="ko-KR" sz="10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1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0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1000" i="1" dirty="0">
                        <a:latin typeface="Cambria Math" panose="02040503050406030204" pitchFamily="18" charset="0"/>
                      </a:rPr>
                      <m:t>+32}</m:t>
                    </m:r>
                  </m:oMath>
                </a14:m>
                <a:endParaRPr lang="en-US" altLang="ko-KR" sz="1000" i="1" dirty="0"/>
              </a:p>
              <a:p>
                <a:pPr lvl="2">
                  <a:lnSpc>
                    <a:spcPct val="160000"/>
                  </a:lnSpc>
                </a:pPr>
                <a:r>
                  <a:rPr lang="en-US" altLang="ko-KR" sz="1100" dirty="0"/>
                  <a:t>training image</a:t>
                </a:r>
                <a:r>
                  <a:rPr lang="ko-KR" altLang="en-US" sz="1100" dirty="0"/>
                  <a:t>와 </a:t>
                </a:r>
                <a:r>
                  <a:rPr lang="en-US" altLang="ko-KR" sz="1100" dirty="0"/>
                  <a:t>testing image</a:t>
                </a:r>
                <a:r>
                  <a:rPr lang="ko-KR" altLang="en-US" sz="1100" dirty="0"/>
                  <a:t>의 크기 차이가 너무 크면 </a:t>
                </a:r>
                <a:r>
                  <a:rPr lang="en-US" altLang="ko-KR" sz="1100" dirty="0"/>
                  <a:t>evaluation</a:t>
                </a:r>
                <a:r>
                  <a:rPr lang="ko-KR" altLang="en-US" sz="1100" dirty="0"/>
                  <a:t>이 어려울 수 있으니 </a:t>
                </a:r>
                <a:r>
                  <a:rPr lang="en-US" altLang="ko-KR" sz="1100" dirty="0"/>
                  <a:t>Q</a:t>
                </a:r>
                <a:r>
                  <a:rPr lang="ko-KR" altLang="en-US" sz="1100" dirty="0"/>
                  <a:t>는</a:t>
                </a:r>
                <a:r>
                  <a:rPr lang="en-US" altLang="ko-KR" sz="1100" dirty="0"/>
                  <a:t>+-32</a:t>
                </a:r>
                <a:r>
                  <a:rPr lang="ko-KR" altLang="en-US" sz="1100" dirty="0"/>
                  <a:t>로 제한</a:t>
                </a:r>
                <a:r>
                  <a:rPr lang="en-US" altLang="ko-KR" sz="1100" dirty="0"/>
                  <a:t>.</a:t>
                </a:r>
              </a:p>
              <a:p>
                <a:pPr lvl="1">
                  <a:lnSpc>
                    <a:spcPct val="160000"/>
                  </a:lnSpc>
                </a:pPr>
                <a:r>
                  <a:rPr lang="en-US" altLang="ko-KR" sz="1200" dirty="0"/>
                  <a:t>Training with scale jittering</a:t>
                </a:r>
              </a:p>
              <a:p>
                <a:pPr lvl="2">
                  <a:lnSpc>
                    <a:spcPct val="160000"/>
                  </a:lnSpc>
                </a:pPr>
                <a:r>
                  <a:rPr lang="en-US" altLang="ko-KR" sz="1000" dirty="0"/>
                  <a:t>Test : </a:t>
                </a:r>
                <a14:m>
                  <m:oMath xmlns:m="http://schemas.openxmlformats.org/officeDocument/2006/math">
                    <m:r>
                      <a:rPr lang="en-US" altLang="ko-KR" sz="1000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sz="1000" b="0" i="1" dirty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ko-KR" sz="1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ko-KR" sz="1000" b="0" i="1" dirty="0" smtClean="0">
                        <a:latin typeface="Cambria Math" panose="02040503050406030204" pitchFamily="18" charset="0"/>
                      </a:rPr>
                      <m:t>, 0.5</m:t>
                    </m:r>
                    <m:d>
                      <m:dPr>
                        <m:ctrlPr>
                          <a:rPr lang="en-US" altLang="ko-KR" sz="1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000" b="0" i="1" dirty="0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000" b="0" i="1" dirty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altLang="ko-KR" sz="10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sz="10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sz="800" i="1" dirty="0"/>
              </a:p>
              <a:p>
                <a:pPr lvl="2">
                  <a:lnSpc>
                    <a:spcPct val="160000"/>
                  </a:lnSpc>
                </a:pPr>
                <a:r>
                  <a:rPr lang="en-US" altLang="ko-KR" sz="1100" dirty="0"/>
                  <a:t>multi-scale</a:t>
                </a:r>
                <a:r>
                  <a:rPr lang="ko-KR" altLang="en-US" sz="1100" dirty="0"/>
                  <a:t>에 대해 학습했으니</a:t>
                </a:r>
                <a:r>
                  <a:rPr lang="en-US" altLang="ko-KR" sz="1100" dirty="0"/>
                  <a:t>,</a:t>
                </a:r>
                <a:r>
                  <a:rPr lang="ko-KR" altLang="en-US" sz="1100" dirty="0"/>
                  <a:t> 더 다양한 </a:t>
                </a:r>
                <a:r>
                  <a:rPr lang="en-US" altLang="ko-KR" sz="1100" dirty="0"/>
                  <a:t>scale</a:t>
                </a:r>
                <a:r>
                  <a:rPr lang="ko-KR" altLang="en-US" sz="1100" dirty="0"/>
                  <a:t>에 대해 대응할 수 있을 것이라 생각함</a:t>
                </a:r>
                <a:r>
                  <a:rPr lang="en-US" altLang="ko-KR" sz="1100" dirty="0"/>
                  <a:t>.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sz="1400" dirty="0"/>
                  <a:t>The results, presented in Table 4, indicate that scale jittering at test time leads to better performance.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(as compared to evaluating the same model at a single scale, shown in Table 3.)</a:t>
                </a:r>
              </a:p>
              <a:p>
                <a:pPr lvl="1">
                  <a:lnSpc>
                    <a:spcPct val="160000"/>
                  </a:lnSpc>
                </a:pPr>
                <a:r>
                  <a:rPr lang="ko-KR" altLang="en-US" sz="1200" dirty="0"/>
                  <a:t>이전과 마찬가지로 가장 </a:t>
                </a:r>
                <a:r>
                  <a:rPr lang="en-US" altLang="ko-KR" sz="1200" dirty="0"/>
                  <a:t>deepest</a:t>
                </a:r>
                <a:r>
                  <a:rPr lang="ko-KR" altLang="en-US" sz="1200" dirty="0"/>
                  <a:t>한 </a:t>
                </a:r>
                <a:r>
                  <a:rPr lang="en-US" altLang="ko-KR" sz="1200" dirty="0"/>
                  <a:t>D, E</a:t>
                </a:r>
                <a:r>
                  <a:rPr lang="ko-KR" altLang="en-US" sz="1200" dirty="0"/>
                  <a:t>가 가장 좋았다</a:t>
                </a:r>
                <a:r>
                  <a:rPr lang="en-US" altLang="ko-KR" sz="1200" dirty="0"/>
                  <a:t>.</a:t>
                </a:r>
              </a:p>
              <a:p>
                <a:pPr lvl="1">
                  <a:lnSpc>
                    <a:spcPct val="160000"/>
                  </a:lnSpc>
                </a:pPr>
                <a:r>
                  <a:rPr lang="ko-KR" altLang="en-US" sz="1200" dirty="0"/>
                  <a:t>그리고 </a:t>
                </a:r>
                <a:r>
                  <a:rPr lang="en-US" altLang="ko-KR" sz="1200" dirty="0"/>
                  <a:t>scale jittering</a:t>
                </a:r>
                <a:r>
                  <a:rPr lang="ko-KR" altLang="en-US" sz="1200" dirty="0"/>
                  <a:t>한 학습결과가</a:t>
                </a:r>
                <a:r>
                  <a:rPr lang="en-US" altLang="ko-KR" sz="1200" dirty="0"/>
                  <a:t>,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fixed smallest side S</a:t>
                </a:r>
                <a:r>
                  <a:rPr lang="ko-KR" altLang="en-US" sz="1200" dirty="0"/>
                  <a:t>로 학습한 것 보다 성능이 좋았다</a:t>
                </a:r>
                <a:r>
                  <a:rPr lang="en-US" altLang="ko-KR" sz="1200" dirty="0"/>
                  <a:t>.</a:t>
                </a:r>
                <a:endParaRPr lang="en-US" sz="1200" dirty="0"/>
              </a:p>
              <a:p>
                <a:pPr>
                  <a:lnSpc>
                    <a:spcPct val="150000"/>
                  </a:lnSpc>
                </a:pPr>
                <a:endParaRPr lang="en-US" sz="14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1400" dirty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KR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C3D068-2648-CE8E-77E6-3F1F7883FB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6178A-CDB2-7EDA-3649-7C0F6732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3D3D9-A087-5A4B-B539-14A2698BCE47}" type="datetime4">
              <a:rPr lang="en-US" smtClean="0"/>
              <a:t>September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C795B-FED8-EC42-22DE-0B848F28B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AE7BE2-CD00-5FAD-B354-28A2B48C1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02323"/>
            <a:ext cx="5257800" cy="12013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B200D5-8CCF-8547-8878-1472BC2C0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24092"/>
            <a:ext cx="5257800" cy="8821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E20496-9A67-43C0-AD09-4B893D967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155" y="3126851"/>
            <a:ext cx="5216645" cy="1878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0610BF1-6A77-B5F9-F55F-FC587D96E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22</a:t>
            </a:fld>
            <a:r>
              <a:rPr lang="en-KR"/>
              <a:t> / </a:t>
            </a:r>
            <a:r>
              <a:rPr lang="en-US" altLang="ko-KR"/>
              <a:t>25</a:t>
            </a:r>
            <a:endParaRPr lang="en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3A3ED79-C5B1-7E24-8EE3-F8FCCB17518B}"/>
                  </a:ext>
                </a:extLst>
              </p14:cNvPr>
              <p14:cNvContentPartPr/>
              <p14:nvPr/>
            </p14:nvContentPartPr>
            <p14:xfrm>
              <a:off x="7633543" y="4887034"/>
              <a:ext cx="3642840" cy="201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3A3ED79-C5B1-7E24-8EE3-F8FCCB1751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97903" y="4815394"/>
                <a:ext cx="37144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FFCFCCE-35F8-5DEE-1008-1DDFFBB8807C}"/>
                  </a:ext>
                </a:extLst>
              </p14:cNvPr>
              <p14:cNvContentPartPr/>
              <p14:nvPr/>
            </p14:nvContentPartPr>
            <p14:xfrm>
              <a:off x="7652263" y="4450714"/>
              <a:ext cx="3677040" cy="615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FFCFCCE-35F8-5DEE-1008-1DDFFBB8807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16623" y="4379074"/>
                <a:ext cx="3748680" cy="2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1935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A64A-21A0-D9FA-5D4C-437820BF6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4.3 Multi-crop evaluation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A7CC-D279-C4D3-6A88-85D328A97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Dense ConvNet (model D, E)</a:t>
            </a:r>
            <a:r>
              <a:rPr lang="ko-KR" altLang="en-US" sz="1400" dirty="0"/>
              <a:t>에 대해 </a:t>
            </a:r>
            <a:r>
              <a:rPr lang="en-US" altLang="ko-KR" sz="1400" dirty="0"/>
              <a:t>multi-crop evaluation</a:t>
            </a:r>
            <a:r>
              <a:rPr lang="ko-KR" altLang="en-US" sz="1400" dirty="0"/>
              <a:t>을 살펴본다</a:t>
            </a:r>
            <a:r>
              <a:rPr lang="en-US" altLang="ko-KR" sz="1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Dense method</a:t>
            </a:r>
            <a:r>
              <a:rPr lang="ko-KR" altLang="en-US" sz="1200" dirty="0"/>
              <a:t>는 </a:t>
            </a:r>
            <a:r>
              <a:rPr lang="en-US" altLang="ko-KR" sz="1200" dirty="0"/>
              <a:t>test</a:t>
            </a:r>
            <a:r>
              <a:rPr lang="ko-KR" altLang="en-US" sz="1200" dirty="0"/>
              <a:t>시 </a:t>
            </a:r>
            <a:r>
              <a:rPr lang="en-US" altLang="ko-KR" sz="1200" dirty="0"/>
              <a:t>FC layers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이용한 것</a:t>
            </a:r>
            <a:r>
              <a:rPr lang="en-US" altLang="ko-KR" sz="1200" dirty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sz="1000" dirty="0"/>
              <a:t>직전 </a:t>
            </a:r>
            <a:r>
              <a:rPr lang="en-US" altLang="ko-KR" sz="1000" dirty="0"/>
              <a:t>table</a:t>
            </a:r>
            <a:r>
              <a:rPr lang="ko-KR" altLang="en-US" sz="1000" dirty="0"/>
              <a:t>의 값을 가져옴</a:t>
            </a:r>
            <a:r>
              <a:rPr lang="en-US" altLang="ko-KR" sz="1000" dirty="0"/>
              <a:t>. (</a:t>
            </a:r>
            <a:r>
              <a:rPr lang="ko-KR" altLang="en-US" sz="1000" dirty="0"/>
              <a:t>초록색</a:t>
            </a:r>
            <a:r>
              <a:rPr lang="en-US" altLang="ko-KR" sz="10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Multi-crop </a:t>
            </a:r>
            <a:r>
              <a:rPr lang="ko-KR" altLang="en-US" sz="1200" dirty="0"/>
              <a:t>을 적용해 </a:t>
            </a:r>
            <a:r>
              <a:rPr lang="en-US" altLang="ko-KR" sz="1200" dirty="0"/>
              <a:t>evaluation </a:t>
            </a:r>
            <a:r>
              <a:rPr lang="ko-KR" altLang="en-US" sz="1200" dirty="0"/>
              <a:t>한 경우에 </a:t>
            </a:r>
            <a:r>
              <a:rPr lang="en-US" altLang="ko-KR" sz="1200" dirty="0"/>
              <a:t>error</a:t>
            </a:r>
            <a:r>
              <a:rPr lang="ko-KR" altLang="en-US" sz="1200" dirty="0"/>
              <a:t>가 줄어들었다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We also assess the complementarity of the two evaluation techniques by averaging their SoftMax outputs.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두 접근 방법 중 하나만 적용 했을 때 보다</a:t>
            </a:r>
            <a:r>
              <a:rPr lang="en-US" altLang="ko-KR" sz="1200" dirty="0"/>
              <a:t>,</a:t>
            </a:r>
            <a:r>
              <a:rPr lang="ko-KR" altLang="en-US" sz="1200" dirty="0"/>
              <a:t> 둘 다 적용했을 때에 </a:t>
            </a:r>
            <a:r>
              <a:rPr lang="en-US" altLang="ko-KR" sz="1200" dirty="0"/>
              <a:t>error</a:t>
            </a:r>
            <a:r>
              <a:rPr lang="ko-KR" altLang="en-US" sz="1200" dirty="0"/>
              <a:t>이 더 감소하기 때문에 </a:t>
            </a:r>
            <a:r>
              <a:rPr lang="en-US" altLang="ko-KR" sz="1200" dirty="0"/>
              <a:t>complementarity</a:t>
            </a:r>
            <a:r>
              <a:rPr lang="ko-KR" altLang="en-US" sz="1200" dirty="0"/>
              <a:t>하다고 표현할 수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We hypothesize that this is due to different treatment of convolution boundary conditions.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우리는 </a:t>
            </a:r>
            <a:r>
              <a:rPr lang="en-US" altLang="ko-KR" sz="1200" dirty="0"/>
              <a:t>conv boundary conditions</a:t>
            </a:r>
            <a:r>
              <a:rPr lang="ko-KR" altLang="en-US" sz="1200" dirty="0"/>
              <a:t>에 따라 다른 처리방법을 사용하기 때문이라고 가설을 세웠다</a:t>
            </a:r>
            <a:r>
              <a:rPr lang="en-US" altLang="ko-KR" sz="1200" dirty="0"/>
              <a:t>.</a:t>
            </a:r>
            <a:endParaRPr lang="en-KR" sz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AC394-BCED-F7E4-B668-0467420A7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D45E7-F64D-DA4E-ACEB-6CC3DC9CACEF}" type="datetime4">
              <a:rPr lang="en-US" smtClean="0"/>
              <a:t>September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E9E55-4765-BE2A-A58A-20CD1C97E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BF899E-016C-6A97-A16B-16B9416C0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062" y="1002323"/>
            <a:ext cx="4975738" cy="2230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99D981-8600-1C70-DAD8-BFAA6239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23</a:t>
            </a:fld>
            <a:r>
              <a:rPr lang="en-KR"/>
              <a:t> / </a:t>
            </a:r>
            <a:r>
              <a:rPr lang="en-US" altLang="ko-KR"/>
              <a:t>25</a:t>
            </a:r>
            <a:endParaRPr lang="en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29F9925-FCAE-DF40-B78D-3118F1F6F032}"/>
                  </a:ext>
                </a:extLst>
              </p14:cNvPr>
              <p14:cNvContentPartPr/>
              <p14:nvPr/>
            </p14:nvContentPartPr>
            <p14:xfrm>
              <a:off x="8058979" y="2680286"/>
              <a:ext cx="2881800" cy="38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9F9925-FCAE-DF40-B78D-3118F1F6F0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23339" y="2608286"/>
                <a:ext cx="29534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DCFB631-A153-090A-4136-145C130802AC}"/>
                  </a:ext>
                </a:extLst>
              </p14:cNvPr>
              <p14:cNvContentPartPr/>
              <p14:nvPr/>
            </p14:nvContentPartPr>
            <p14:xfrm>
              <a:off x="7979419" y="3099686"/>
              <a:ext cx="3024000" cy="77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DCFB631-A153-090A-4136-145C130802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43419" y="3028046"/>
                <a:ext cx="30956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3D2D77-CEDA-BAA7-8043-D69EEA4F3F47}"/>
                  </a:ext>
                </a:extLst>
              </p14:cNvPr>
              <p14:cNvContentPartPr/>
              <p14:nvPr/>
            </p14:nvContentPartPr>
            <p14:xfrm>
              <a:off x="8026303" y="2462074"/>
              <a:ext cx="2982600" cy="38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3D2D77-CEDA-BAA7-8043-D69EEA4F3F4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90663" y="2390434"/>
                <a:ext cx="30542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DBEE916-1BBB-37A1-8ED2-FA7E8D9E526A}"/>
                  </a:ext>
                </a:extLst>
              </p14:cNvPr>
              <p14:cNvContentPartPr/>
              <p14:nvPr/>
            </p14:nvContentPartPr>
            <p14:xfrm>
              <a:off x="8026303" y="2840794"/>
              <a:ext cx="3002400" cy="61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DBEE916-1BBB-37A1-8ED2-FA7E8D9E526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90303" y="2768794"/>
                <a:ext cx="3074040" cy="2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2653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39C70-06AC-B0D0-44DC-36E05A7C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4.4 Convnet fusion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BC436-7134-CD90-A7C3-5E6FE321E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지금까지 각각의 </a:t>
            </a:r>
            <a:r>
              <a:rPr lang="en-US" altLang="ko-KR" dirty="0"/>
              <a:t>ConvNet models</a:t>
            </a:r>
            <a:r>
              <a:rPr lang="ko-KR" altLang="en-US" dirty="0"/>
              <a:t>의 성능을 평가했다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We combine the outputs of several models by averaging their SoftMax class posteriors.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여러 </a:t>
            </a:r>
            <a:r>
              <a:rPr lang="en-US" altLang="ko-KR" dirty="0"/>
              <a:t>model</a:t>
            </a:r>
            <a:r>
              <a:rPr lang="ko-KR" altLang="en-US" dirty="0"/>
              <a:t>들의 </a:t>
            </a:r>
            <a:r>
              <a:rPr lang="en-US" altLang="ko-KR" dirty="0"/>
              <a:t>softmax </a:t>
            </a:r>
            <a:r>
              <a:rPr lang="ko-KR" altLang="en-US" dirty="0"/>
              <a:t>이후 부분의 평균을 결합했다</a:t>
            </a:r>
            <a:r>
              <a:rPr lang="en-US" altLang="ko-KR" dirty="0"/>
              <a:t>.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This improves the performance due to complementarity of the models.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이것은 각 모델들의 </a:t>
            </a:r>
            <a:r>
              <a:rPr lang="en-US" altLang="ko-KR" dirty="0"/>
              <a:t>complementarity</a:t>
            </a:r>
            <a:r>
              <a:rPr lang="ko-KR" altLang="en-US" dirty="0"/>
              <a:t>에 의해 성능이 향상되었다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The resulting Ensemble of 7 networks has 7.3% ILSVRC test error.</a:t>
            </a:r>
          </a:p>
          <a:p>
            <a:pPr>
              <a:lnSpc>
                <a:spcPct val="150000"/>
              </a:lnSpc>
            </a:pPr>
            <a:r>
              <a:rPr lang="en-US" dirty="0"/>
              <a:t>After the submission, we considered an ensemble of only two best-performing multi-scale models(D, E), which reduced the test error to 7.0% using dense evaluation and 6.8% using combined dense and multi-crop evaluation.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3AAC5-C0B8-6A4A-AE37-5E63C2A47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ED9FE-E04F-464D-BA17-69B2CB914BE4}" type="datetime4">
              <a:rPr lang="en-US" smtClean="0"/>
              <a:t>September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500BA-A843-1D7B-F124-086002B6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94F5D0-7ADA-E56C-4C8C-8513386F7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288" y="1002324"/>
            <a:ext cx="5159512" cy="17589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268D0A-6531-ED85-80B1-DDEE15629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24</a:t>
            </a:fld>
            <a:r>
              <a:rPr lang="en-KR"/>
              <a:t> / </a:t>
            </a:r>
            <a:r>
              <a:rPr lang="en-US" altLang="ko-KR"/>
              <a:t>25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95194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F952A-C310-C6F9-C3E0-EAFFA0FC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4.5 Comparison with the state of the art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F929F-0B35-3E69-7816-5AF366B7A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2635"/>
            <a:ext cx="5257800" cy="463432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ILSVRC-2014</a:t>
            </a:r>
            <a:r>
              <a:rPr lang="ko-KR" altLang="en-US" dirty="0"/>
              <a:t>에서 </a:t>
            </a:r>
            <a:r>
              <a:rPr lang="en-US" altLang="ko-KR" dirty="0"/>
              <a:t>2</a:t>
            </a:r>
            <a:r>
              <a:rPr lang="ko-KR" altLang="en-US" dirty="0"/>
              <a:t>등을 차지했다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Ensemble of 7models</a:t>
            </a:r>
            <a:r>
              <a:rPr lang="ko-KR" altLang="en-US" dirty="0"/>
              <a:t>로 </a:t>
            </a:r>
            <a:r>
              <a:rPr lang="en-US" altLang="ko-KR" dirty="0"/>
              <a:t>7.3%</a:t>
            </a:r>
            <a:r>
              <a:rPr lang="ko-KR" altLang="en-US" dirty="0"/>
              <a:t>의 </a:t>
            </a:r>
            <a:r>
              <a:rPr lang="en-US" altLang="ko-KR" dirty="0"/>
              <a:t>test error</a:t>
            </a:r>
            <a:r>
              <a:rPr lang="ko-KR" altLang="en-US" dirty="0" err="1"/>
              <a:t>를</a:t>
            </a:r>
            <a:r>
              <a:rPr lang="ko-KR" altLang="en-US" dirty="0"/>
              <a:t> 나타냈는데</a:t>
            </a:r>
            <a:r>
              <a:rPr lang="en-US" altLang="ko-KR" dirty="0"/>
              <a:t>,</a:t>
            </a:r>
            <a:r>
              <a:rPr lang="ko-KR" altLang="en-US" dirty="0"/>
              <a:t> 대회 이후 </a:t>
            </a:r>
            <a:r>
              <a:rPr lang="en-US" altLang="ko-KR" dirty="0"/>
              <a:t>ensemble of 2 models</a:t>
            </a:r>
            <a:r>
              <a:rPr lang="ko-KR" altLang="en-US" dirty="0"/>
              <a:t>로 </a:t>
            </a:r>
            <a:r>
              <a:rPr lang="en-US" altLang="ko-KR" dirty="0"/>
              <a:t>6.8%</a:t>
            </a:r>
            <a:r>
              <a:rPr lang="ko-KR" altLang="en-US" dirty="0"/>
              <a:t>까지 감소시켰다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As can be seen from Table 7, our very deep </a:t>
            </a:r>
            <a:r>
              <a:rPr lang="en-US" b="1" dirty="0"/>
              <a:t>ConvNets significantly outperform the previous generation of models</a:t>
            </a:r>
            <a:r>
              <a:rPr lang="en-US" dirty="0"/>
              <a:t>, which achieved the best results in the ILSVRC-2012, 2013.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대부분의 </a:t>
            </a:r>
            <a:r>
              <a:rPr lang="en-US" altLang="ko-KR" dirty="0"/>
              <a:t>ILSVRC</a:t>
            </a:r>
            <a:r>
              <a:rPr lang="ko-KR" altLang="en-US" dirty="0"/>
              <a:t> 출품작들은 여러 </a:t>
            </a:r>
            <a:r>
              <a:rPr lang="en-US" altLang="ko-KR" dirty="0"/>
              <a:t>models</a:t>
            </a:r>
            <a:r>
              <a:rPr lang="ko-KR" altLang="en-US" dirty="0"/>
              <a:t>이 결합된 형태인데</a:t>
            </a:r>
            <a:r>
              <a:rPr lang="en-US" altLang="ko-KR" dirty="0"/>
              <a:t>,</a:t>
            </a:r>
            <a:r>
              <a:rPr lang="ko-KR" altLang="en-US" dirty="0"/>
              <a:t> 우리의 </a:t>
            </a:r>
            <a:r>
              <a:rPr lang="en-US" altLang="ko-KR" dirty="0"/>
              <a:t>ConvNet</a:t>
            </a:r>
            <a:r>
              <a:rPr lang="ko-KR" altLang="en-US" dirty="0"/>
              <a:t>은 오직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models</a:t>
            </a:r>
            <a:r>
              <a:rPr lang="ko-KR" altLang="en-US" dirty="0"/>
              <a:t>만으로 더 좋은 성능을 보였다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Notably, we did not depart from the classical ConvNet arch of </a:t>
            </a:r>
            <a:r>
              <a:rPr lang="en-US" dirty="0" err="1"/>
              <a:t>LeCun</a:t>
            </a:r>
            <a:r>
              <a:rPr lang="en-US" dirty="0"/>
              <a:t> et al. (1998), but improved it by substantially increasing the depth.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클래식한 </a:t>
            </a:r>
            <a:r>
              <a:rPr lang="en-US" altLang="ko-KR" dirty="0"/>
              <a:t>ConvNet</a:t>
            </a:r>
            <a:r>
              <a:rPr lang="ko-KR" altLang="en-US" dirty="0"/>
              <a:t> 구조인 </a:t>
            </a:r>
            <a:r>
              <a:rPr lang="en-US" altLang="ko-KR" dirty="0" err="1"/>
              <a:t>LeCun</a:t>
            </a:r>
            <a:r>
              <a:rPr lang="en-US" altLang="ko-KR" dirty="0"/>
              <a:t>(1998)</a:t>
            </a:r>
            <a:r>
              <a:rPr lang="ko-KR" altLang="en-US" dirty="0"/>
              <a:t>에서 크게 벗어나지 않고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depth</a:t>
            </a:r>
            <a:r>
              <a:rPr lang="ko-KR" altLang="en-US" dirty="0"/>
              <a:t>만 늘린 것으로 성능향상을 불러왔다</a:t>
            </a:r>
            <a:r>
              <a:rPr lang="en-US" altLang="ko-KR" dirty="0"/>
              <a:t>.</a:t>
            </a:r>
            <a:endParaRPr lang="en-US" dirty="0"/>
          </a:p>
          <a:p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7A5C5-22BA-C2CD-2A72-9EE4F904F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5E91F-A1CC-664D-8976-A0AD7B03745A}" type="datetime4">
              <a:rPr lang="en-US" smtClean="0"/>
              <a:t>September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F138B-7392-2DA8-5508-240CF617F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1CE7D9-862E-07C8-C59C-60A1331DA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97" y="1002322"/>
            <a:ext cx="5517005" cy="3609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45AD6A-92F3-543D-523C-B375D2CC7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964" y="880238"/>
            <a:ext cx="4672836" cy="29974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47302-54B0-0B70-A7A2-E4A1EFAE9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965" y="3934978"/>
            <a:ext cx="4672835" cy="22419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10D2E-4507-331C-5985-A988AA7AF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25</a:t>
            </a:fld>
            <a:r>
              <a:rPr lang="en-KR"/>
              <a:t> / </a:t>
            </a:r>
            <a:r>
              <a:rPr lang="en-US" altLang="ko-KR"/>
              <a:t>25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76238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C995-1AF2-904E-FF5E-16499EE1B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</a:t>
            </a:r>
            <a:r>
              <a:rPr lang="en-US" altLang="ko-KR" b="1" dirty="0"/>
              <a:t>.</a:t>
            </a:r>
            <a:r>
              <a:rPr lang="en-US" b="1" dirty="0"/>
              <a:t> Conclusion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158BB-41BC-400D-9BFA-BD6A1FE07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68941"/>
            <a:ext cx="10515600" cy="2008021"/>
          </a:xfrm>
        </p:spPr>
        <p:txBody>
          <a:bodyPr/>
          <a:lstStyle/>
          <a:p>
            <a:r>
              <a:rPr lang="en-US" altLang="ko-KR" dirty="0"/>
              <a:t>Large-scale image classification</a:t>
            </a:r>
            <a:r>
              <a:rPr lang="ko-KR" altLang="en-US" dirty="0"/>
              <a:t>을 위해 최대 </a:t>
            </a:r>
            <a:r>
              <a:rPr lang="en-US" altLang="ko-KR" dirty="0"/>
              <a:t>19</a:t>
            </a:r>
            <a:r>
              <a:rPr lang="ko-KR" altLang="en-US" dirty="0"/>
              <a:t> </a:t>
            </a:r>
            <a:r>
              <a:rPr lang="en-US" altLang="ko-KR" dirty="0"/>
              <a:t>weight layers</a:t>
            </a:r>
            <a:r>
              <a:rPr lang="ko-KR" altLang="en-US" dirty="0"/>
              <a:t>까지 평가해 봤다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Representation depth</a:t>
            </a:r>
            <a:r>
              <a:rPr lang="ko-KR" altLang="en-US" dirty="0"/>
              <a:t>는 </a:t>
            </a:r>
            <a:r>
              <a:rPr lang="en-US" altLang="ko-KR" dirty="0"/>
              <a:t>classification accuracy</a:t>
            </a:r>
            <a:r>
              <a:rPr lang="ko-KR" altLang="en-US" dirty="0"/>
              <a:t>에 도움이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고전적인 </a:t>
            </a:r>
            <a:r>
              <a:rPr lang="en-US" altLang="ko-KR" dirty="0"/>
              <a:t>ConvNet arch</a:t>
            </a:r>
            <a:r>
              <a:rPr lang="ko-KR" altLang="en-US" dirty="0"/>
              <a:t>에서 </a:t>
            </a:r>
            <a:r>
              <a:rPr lang="en-US" altLang="ko-KR" dirty="0"/>
              <a:t>depth</a:t>
            </a:r>
            <a:r>
              <a:rPr lang="ko-KR" altLang="en-US" dirty="0"/>
              <a:t>만 상당히 늘리는 것으로 </a:t>
            </a:r>
            <a:r>
              <a:rPr lang="en-US" altLang="ko-KR" dirty="0"/>
              <a:t>state-of-the-art performance</a:t>
            </a:r>
            <a:r>
              <a:rPr lang="ko-KR" altLang="en-US" dirty="0" err="1"/>
              <a:t>를</a:t>
            </a:r>
            <a:r>
              <a:rPr lang="ko-KR" altLang="en-US" dirty="0"/>
              <a:t> 달성했다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Our results yet again confirm the importance of depth in visual representations.</a:t>
            </a:r>
          </a:p>
          <a:p>
            <a:pPr lvl="1"/>
            <a:r>
              <a:rPr lang="ko-KR" altLang="en-US" dirty="0"/>
              <a:t>우리의 결과는 </a:t>
            </a:r>
            <a:r>
              <a:rPr lang="en-US" altLang="ko-KR" dirty="0"/>
              <a:t>visual representations</a:t>
            </a:r>
            <a:r>
              <a:rPr lang="ko-KR" altLang="en-US" dirty="0"/>
              <a:t>에서 </a:t>
            </a:r>
            <a:r>
              <a:rPr lang="en-US" altLang="ko-KR" dirty="0"/>
              <a:t>depth</a:t>
            </a:r>
            <a:r>
              <a:rPr lang="ko-KR" altLang="en-US" dirty="0"/>
              <a:t>가 중요하다는 것을 다시 한 번 확인시켜준다</a:t>
            </a:r>
            <a:r>
              <a:rPr lang="en-US" altLang="ko-KR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A75D5-0B37-0433-3AA5-36BC0F753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E08A-2530-AD44-916D-C657B3DFCCB0}" type="datetime4">
              <a:rPr lang="en-US" smtClean="0"/>
              <a:t>September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CD53F-6B24-DA81-004D-E64C95404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A9F84EF-1E35-C749-AA99-1D641C401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155" y="1170589"/>
            <a:ext cx="8949690" cy="20579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58D6F-A884-4D90-DEBA-1C1AF24DB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26</a:t>
            </a:fld>
            <a:r>
              <a:rPr lang="en-KR"/>
              <a:t> / </a:t>
            </a:r>
            <a:r>
              <a:rPr lang="en-US" altLang="ko-KR"/>
              <a:t>25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94321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8FE75-254D-6C88-5ACB-FB7CA191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b="1" dirty="0"/>
              <a:t>.</a:t>
            </a:r>
            <a:r>
              <a:rPr lang="en-US" b="1" dirty="0"/>
              <a:t> </a:t>
            </a:r>
            <a:r>
              <a:rPr lang="en-US" dirty="0"/>
              <a:t>My </a:t>
            </a:r>
            <a:r>
              <a:rPr lang="en-US" b="1" dirty="0"/>
              <a:t>Conclusion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E0A10-01D6-FC07-B007-D09EDFDBF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2323"/>
            <a:ext cx="10515600" cy="5174640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M</a:t>
            </a:r>
            <a:r>
              <a:rPr lang="en-KR" sz="1400" dirty="0"/>
              <a:t>odel</a:t>
            </a:r>
            <a:r>
              <a:rPr lang="ko-KR" altLang="en-US" sz="1400" dirty="0"/>
              <a:t>의 </a:t>
            </a:r>
            <a:r>
              <a:rPr lang="en-US" altLang="ko-KR" sz="1400" dirty="0"/>
              <a:t>configuration</a:t>
            </a:r>
            <a:r>
              <a:rPr lang="ko-KR" altLang="en-US" sz="1400" dirty="0"/>
              <a:t>에 따른 </a:t>
            </a:r>
            <a:r>
              <a:rPr lang="en-KR" sz="1400" dirty="0"/>
              <a:t>performance</a:t>
            </a:r>
            <a:r>
              <a:rPr lang="ko-KR" altLang="en-US" sz="1400" dirty="0"/>
              <a:t>변화에 주목했다</a:t>
            </a:r>
            <a:r>
              <a:rPr lang="en-US" altLang="ko-KR" sz="1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1998</a:t>
            </a:r>
            <a:r>
              <a:rPr lang="ko-KR" altLang="en-US" sz="1200" dirty="0"/>
              <a:t>년 발표된 </a:t>
            </a:r>
            <a:r>
              <a:rPr lang="en-US" altLang="ko-KR" sz="1200" dirty="0" err="1"/>
              <a:t>LeCun</a:t>
            </a:r>
            <a:r>
              <a:rPr lang="ko-KR" altLang="en-US" sz="1200" dirty="0"/>
              <a:t>의 제안에서 크게 벗어나지 않으면서도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depth</a:t>
            </a:r>
            <a:r>
              <a:rPr lang="ko-KR" altLang="en-US" sz="1200" dirty="0"/>
              <a:t>만을 늘림으로써 상당한 성능 개선을 이루었다</a:t>
            </a:r>
            <a:r>
              <a:rPr lang="en-US" altLang="ko-KR" sz="12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/>
              <a:t>Receptive field size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줄이는 대신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conv layer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추가함으로써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parameters</a:t>
            </a:r>
            <a:r>
              <a:rPr lang="ko-KR" altLang="en-US" sz="1400" dirty="0"/>
              <a:t>는 줄이고 </a:t>
            </a:r>
            <a:r>
              <a:rPr lang="en-US" altLang="ko-KR" sz="1400" dirty="0"/>
              <a:t>depth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늘려 </a:t>
            </a:r>
            <a:r>
              <a:rPr lang="en-US" altLang="ko-KR" sz="1400" dirty="0"/>
              <a:t>decision function</a:t>
            </a:r>
            <a:r>
              <a:rPr lang="ko-KR" altLang="en-US" sz="1400" dirty="0"/>
              <a:t>에서 변별력을 높였다</a:t>
            </a:r>
            <a:r>
              <a:rPr lang="en-US" altLang="ko-KR" sz="14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/>
              <a:t>비슷한 시기에 개발된 </a:t>
            </a:r>
            <a:r>
              <a:rPr lang="en-US" altLang="ko-KR" sz="1400" dirty="0"/>
              <a:t>GoogLeNet(2014)</a:t>
            </a:r>
            <a:r>
              <a:rPr lang="ko-KR" altLang="en-US" sz="1400" dirty="0"/>
              <a:t>은 </a:t>
            </a:r>
            <a:r>
              <a:rPr lang="en-US" altLang="ko-KR" sz="1400" dirty="0"/>
              <a:t>parameters 5M,</a:t>
            </a:r>
            <a:r>
              <a:rPr lang="ko-KR" altLang="en-US" sz="1400" dirty="0"/>
              <a:t> </a:t>
            </a:r>
            <a:r>
              <a:rPr lang="en-US" altLang="ko-KR" sz="1400" dirty="0"/>
              <a:t>accuracy 93.3%, 22layers </a:t>
            </a:r>
            <a:r>
              <a:rPr lang="ko-KR" altLang="en-US" sz="1400" dirty="0"/>
              <a:t>였는데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VGG-16</a:t>
            </a:r>
            <a:r>
              <a:rPr lang="ko-KR" altLang="en-US" sz="1400" dirty="0"/>
              <a:t>은 </a:t>
            </a:r>
            <a:r>
              <a:rPr lang="en-US" altLang="ko-KR" sz="1400" dirty="0"/>
              <a:t>parameters 144M, accuracy 93.2%, 19layers</a:t>
            </a:r>
            <a:r>
              <a:rPr lang="ko-KR" altLang="en-US" sz="1400" dirty="0"/>
              <a:t> 이다</a:t>
            </a:r>
            <a:r>
              <a:rPr lang="en-US" altLang="ko-KR" sz="1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Parameters</a:t>
            </a:r>
            <a:r>
              <a:rPr lang="ko-KR" altLang="en-US" sz="1200" dirty="0"/>
              <a:t>가 훨씬 많긴 하지만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inception model</a:t>
            </a:r>
            <a:r>
              <a:rPr lang="ko-KR" altLang="en-US" sz="1200" dirty="0"/>
              <a:t>이 아닌 고전적인 </a:t>
            </a:r>
            <a:r>
              <a:rPr lang="en-US" altLang="ko-KR" sz="1200" dirty="0"/>
              <a:t>CNN</a:t>
            </a:r>
            <a:r>
              <a:rPr lang="ko-KR" altLang="en-US" sz="1200" dirty="0"/>
              <a:t>에서 </a:t>
            </a:r>
            <a:r>
              <a:rPr lang="en-US" altLang="ko-KR" sz="1200" dirty="0"/>
              <a:t>depth</a:t>
            </a:r>
            <a:r>
              <a:rPr lang="ko-KR" altLang="en-US" sz="1200" dirty="0"/>
              <a:t>만 늘려서 비슷한 </a:t>
            </a:r>
            <a:r>
              <a:rPr lang="en-US" altLang="ko-KR" sz="1200" dirty="0"/>
              <a:t>accuracy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달성했다는 점에서 인상깊었다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다만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parameters</a:t>
            </a:r>
            <a:r>
              <a:rPr lang="ko-KR" altLang="en-US" sz="1200" dirty="0"/>
              <a:t>가 약 </a:t>
            </a:r>
            <a:r>
              <a:rPr lang="en-US" altLang="ko-KR" sz="1200" dirty="0"/>
              <a:t>28</a:t>
            </a:r>
            <a:r>
              <a:rPr lang="ko-KR" altLang="en-US" sz="1200" dirty="0"/>
              <a:t>배 차이 나서 효율적이라고 표현하긴 어려울 것 같다</a:t>
            </a:r>
            <a:r>
              <a:rPr lang="en-US" altLang="ko-KR" sz="12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대신</a:t>
            </a:r>
            <a:r>
              <a:rPr lang="en-US" altLang="ko-KR" sz="1200" dirty="0"/>
              <a:t>,</a:t>
            </a:r>
            <a:r>
              <a:rPr lang="ko-KR" altLang="en-US" sz="1200" dirty="0"/>
              <a:t> 복잡한 </a:t>
            </a:r>
            <a:r>
              <a:rPr lang="en-US" altLang="ko-KR" sz="1200" dirty="0"/>
              <a:t>inception network</a:t>
            </a:r>
            <a:r>
              <a:rPr lang="ko-KR" altLang="en-US" sz="1200" dirty="0"/>
              <a:t>등의 방법 없이도 비슷한 </a:t>
            </a:r>
            <a:r>
              <a:rPr lang="en-US" altLang="ko-KR" sz="1200" dirty="0"/>
              <a:t>accuracy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달성했다는 점에서</a:t>
            </a:r>
            <a:r>
              <a:rPr lang="en-US" altLang="ko-KR" sz="1200" dirty="0"/>
              <a:t>,</a:t>
            </a:r>
            <a:r>
              <a:rPr lang="ko-KR" altLang="en-US" sz="1200" dirty="0"/>
              <a:t> 놀라운 발견이라고 볼 수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현재 나의 학습 과정에서 이 논문이 가지는 의의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sz="1200" dirty="0"/>
              <a:t>ConvNet model</a:t>
            </a:r>
            <a:r>
              <a:rPr lang="ko-KR" altLang="en-US" sz="1200" dirty="0"/>
              <a:t>을 구상하고 각 </a:t>
            </a:r>
            <a:r>
              <a:rPr lang="en-US" altLang="ko-KR" sz="1200" dirty="0"/>
              <a:t>model</a:t>
            </a:r>
            <a:r>
              <a:rPr lang="ko-KR" altLang="en-US" sz="1200" dirty="0"/>
              <a:t>별 성능 비교를 하는 실험 방법론을 배움</a:t>
            </a:r>
            <a:r>
              <a:rPr lang="en-US" altLang="ko-KR" sz="1200" dirty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sz="1000" dirty="0"/>
              <a:t>모델 </a:t>
            </a:r>
            <a:r>
              <a:rPr lang="en-US" altLang="ko-KR" sz="1000" dirty="0"/>
              <a:t>A -&gt; B</a:t>
            </a:r>
            <a:r>
              <a:rPr lang="ko-KR" altLang="en-US" sz="1000" dirty="0"/>
              <a:t> 로 갈 때에 </a:t>
            </a:r>
            <a:r>
              <a:rPr lang="en-US" altLang="ko-KR" sz="1000" dirty="0"/>
              <a:t>Conv layers</a:t>
            </a:r>
            <a:r>
              <a:rPr lang="ko-KR" altLang="en-US" sz="1000" dirty="0"/>
              <a:t>가 추가되는 등</a:t>
            </a:r>
            <a:r>
              <a:rPr lang="en-US" altLang="ko-KR" sz="1000" dirty="0"/>
              <a:t>,</a:t>
            </a:r>
            <a:r>
              <a:rPr lang="ko-KR" altLang="en-US" sz="1000" dirty="0"/>
              <a:t> 변인 설정과 비교가 명확했음</a:t>
            </a:r>
            <a:r>
              <a:rPr lang="en-US" altLang="ko-KR" sz="1000" dirty="0"/>
              <a:t>.</a:t>
            </a:r>
            <a:r>
              <a:rPr lang="ko-KR" altLang="en-US" sz="1000" dirty="0"/>
              <a:t> 이후</a:t>
            </a:r>
            <a:r>
              <a:rPr lang="en-US" altLang="ko-KR" sz="1000" dirty="0"/>
              <a:t>,</a:t>
            </a:r>
            <a:r>
              <a:rPr lang="ko-KR" altLang="en-US" sz="1000" dirty="0"/>
              <a:t> 다른 유수의 모델과 성능을 비교함</a:t>
            </a:r>
            <a:r>
              <a:rPr lang="en-US" altLang="ko-KR" sz="10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ConvNet</a:t>
            </a:r>
            <a:r>
              <a:rPr lang="ko-KR" altLang="en-US" sz="1200" dirty="0"/>
              <a:t>을 구현하는 데에 있어서 </a:t>
            </a:r>
            <a:r>
              <a:rPr lang="en-US" altLang="ko-KR" sz="1200" dirty="0"/>
              <a:t>model</a:t>
            </a:r>
            <a:r>
              <a:rPr lang="ko-KR" altLang="en-US" sz="1200" dirty="0"/>
              <a:t>의 </a:t>
            </a:r>
            <a:r>
              <a:rPr lang="en-US" altLang="ko-KR" sz="1200" dirty="0"/>
              <a:t>depth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늘리는 것은 성능향상에 큰 영향이 있음을 깨달음</a:t>
            </a:r>
            <a:r>
              <a:rPr lang="en-US" altLang="ko-KR" sz="1200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EF56E-5DA5-2138-ECD8-3E34C089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FF401-4D87-414C-958B-4F86075424CE}" type="datetime4">
              <a:rPr lang="en-US" smtClean="0"/>
              <a:t>September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65824-7025-7F5A-FB95-E200213EC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93FBB6-A0FA-CCD1-1AE7-CD943D326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27</a:t>
            </a:fld>
            <a:r>
              <a:rPr lang="en-KR"/>
              <a:t> / </a:t>
            </a:r>
            <a:r>
              <a:rPr lang="en-US" altLang="ko-KR"/>
              <a:t>25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44450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2AB5-D2BC-EF47-F099-5647C4249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</a:t>
            </a:r>
            <a:r>
              <a:rPr lang="ko-KR" altLang="en-US" dirty="0"/>
              <a:t> </a:t>
            </a:r>
            <a:r>
              <a:rPr lang="en-KR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4837A-9EC0-2754-3AB0-0CCF65829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789575"/>
            <a:ext cx="10515599" cy="238738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우리는 </a:t>
            </a:r>
            <a:r>
              <a:rPr lang="en-US" sz="1400" dirty="0"/>
              <a:t>large-scale image recognition setting</a:t>
            </a:r>
            <a:r>
              <a:rPr lang="ko-KR" altLang="en-US" sz="1400" dirty="0"/>
              <a:t>에서 </a:t>
            </a:r>
            <a:r>
              <a:rPr lang="en-US" altLang="ko-KR" sz="1400" dirty="0"/>
              <a:t>ConvNet </a:t>
            </a:r>
            <a:r>
              <a:rPr lang="ko-KR" altLang="en-US" sz="1400" dirty="0"/>
              <a:t>의 </a:t>
            </a:r>
            <a:r>
              <a:rPr lang="en-US" sz="1400" dirty="0"/>
              <a:t>depth</a:t>
            </a:r>
            <a:r>
              <a:rPr lang="ko-KR" altLang="en-US" sz="1400" dirty="0"/>
              <a:t>가 미치는 영향을 연구했다</a:t>
            </a:r>
            <a:r>
              <a:rPr lang="en-US" altLang="ko-KR" sz="1400" dirty="0"/>
              <a:t>.</a:t>
            </a:r>
          </a:p>
          <a:p>
            <a:pPr lvl="1">
              <a:lnSpc>
                <a:spcPct val="170000"/>
              </a:lnSpc>
            </a:pPr>
            <a:r>
              <a:rPr lang="en-US" altLang="ko-KR" sz="1200" dirty="0">
                <a:solidFill>
                  <a:srgbClr val="0070C0"/>
                </a:solidFill>
              </a:rPr>
              <a:t>Large-scale :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en-US" altLang="ko-KR" sz="1200" dirty="0">
                <a:solidFill>
                  <a:srgbClr val="0070C0"/>
                </a:solidFill>
              </a:rPr>
              <a:t>image</a:t>
            </a:r>
            <a:r>
              <a:rPr lang="ko-KR" altLang="en-US" sz="1200" dirty="0">
                <a:solidFill>
                  <a:srgbClr val="0070C0"/>
                </a:solidFill>
              </a:rPr>
              <a:t>가 많은 </a:t>
            </a:r>
            <a:r>
              <a:rPr lang="en-US" altLang="ko-KR" sz="1200" dirty="0">
                <a:solidFill>
                  <a:srgbClr val="0070C0"/>
                </a:solidFill>
              </a:rPr>
              <a:t>dataset</a:t>
            </a:r>
            <a:r>
              <a:rPr lang="ko-KR" altLang="en-US" sz="1200" dirty="0">
                <a:solidFill>
                  <a:srgbClr val="0070C0"/>
                </a:solidFill>
              </a:rPr>
              <a:t>을 의미하는 것 같음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우리는 아주 작은 </a:t>
            </a:r>
            <a:r>
              <a:rPr lang="en-US" altLang="ko-KR" sz="1400" dirty="0"/>
              <a:t>(3×3) </a:t>
            </a:r>
            <a:r>
              <a:rPr lang="en-US" sz="1400" dirty="0"/>
              <a:t>convolutional filters</a:t>
            </a:r>
            <a:r>
              <a:rPr lang="ko-KR" altLang="en-US" sz="1400" dirty="0"/>
              <a:t>로 </a:t>
            </a:r>
            <a:r>
              <a:rPr lang="en-US" altLang="ko-KR" sz="1400" dirty="0"/>
              <a:t>ConvNet</a:t>
            </a:r>
            <a:r>
              <a:rPr lang="en-US" sz="1400" dirty="0"/>
              <a:t> arch</a:t>
            </a:r>
            <a:r>
              <a:rPr lang="ko-KR" altLang="en-US" sz="1400" dirty="0"/>
              <a:t>의 </a:t>
            </a:r>
            <a:r>
              <a:rPr lang="en-US" sz="1400" dirty="0"/>
              <a:t>depth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늘렸다</a:t>
            </a:r>
            <a:r>
              <a:rPr lang="en-US" altLang="ko-KR" sz="1400" dirty="0"/>
              <a:t>.</a:t>
            </a:r>
          </a:p>
          <a:p>
            <a:pPr marL="742950" lvl="1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weight layer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</a:t>
            </a:r>
            <a:r>
              <a:rPr lang="en-US" altLang="ko-KR" sz="1200" dirty="0"/>
              <a:t>16~19</a:t>
            </a:r>
            <a:r>
              <a:rPr lang="ko-KR" altLang="en-US" sz="1200" dirty="0"/>
              <a:t>개 까지 늘렸다</a:t>
            </a:r>
            <a:r>
              <a:rPr lang="en-US" altLang="ko-KR" sz="1200" dirty="0"/>
              <a:t>.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이것은 </a:t>
            </a:r>
            <a:r>
              <a:rPr lang="en-US" sz="1400" dirty="0"/>
              <a:t>ImageNet Challenge 2014</a:t>
            </a:r>
            <a:r>
              <a:rPr lang="ko-KR" altLang="en-US" sz="1400" dirty="0"/>
              <a:t> 출품되었으며</a:t>
            </a:r>
            <a:r>
              <a:rPr lang="en-US" altLang="ko-KR" sz="1400" dirty="0"/>
              <a:t>, </a:t>
            </a:r>
            <a:r>
              <a:rPr lang="en-US" sz="1400" dirty="0" err="1"/>
              <a:t>localisation</a:t>
            </a:r>
            <a:r>
              <a:rPr lang="ko-KR" altLang="en-US" sz="1400" dirty="0"/>
              <a:t>에서 </a:t>
            </a:r>
            <a:r>
              <a:rPr lang="en-US" altLang="ko-KR" sz="1400" dirty="0"/>
              <a:t>1</a:t>
            </a:r>
            <a:r>
              <a:rPr lang="ko-KR" altLang="en-US" sz="1400" dirty="0"/>
              <a:t>등</a:t>
            </a:r>
            <a:r>
              <a:rPr lang="en-US" altLang="ko-KR" sz="1400" dirty="0"/>
              <a:t>, </a:t>
            </a:r>
            <a:r>
              <a:rPr lang="en-US" sz="1400" dirty="0"/>
              <a:t>classification</a:t>
            </a:r>
            <a:r>
              <a:rPr lang="ko-KR" altLang="en-US" sz="1400" dirty="0"/>
              <a:t>에서 </a:t>
            </a:r>
            <a:r>
              <a:rPr lang="en-US" altLang="ko-KR" sz="1400" dirty="0"/>
              <a:t>2</a:t>
            </a:r>
            <a:r>
              <a:rPr lang="ko-KR" altLang="en-US" sz="1400" dirty="0"/>
              <a:t>등을 차지했다</a:t>
            </a:r>
            <a:r>
              <a:rPr lang="en-US" altLang="ko-KR" sz="1400" dirty="0"/>
              <a:t>.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우리는 다른 </a:t>
            </a:r>
            <a:r>
              <a:rPr lang="en-US" sz="1400" dirty="0"/>
              <a:t>dataset</a:t>
            </a:r>
            <a:r>
              <a:rPr lang="ko-KR" altLang="en-US" sz="1400" dirty="0"/>
              <a:t>에도 </a:t>
            </a:r>
            <a:r>
              <a:rPr lang="en-US" sz="1400" dirty="0"/>
              <a:t>generalize well </a:t>
            </a:r>
            <a:r>
              <a:rPr lang="ko-KR" altLang="en-US" sz="1400" dirty="0"/>
              <a:t>되어</a:t>
            </a:r>
            <a:r>
              <a:rPr lang="en-US" altLang="ko-KR" sz="1400" dirty="0"/>
              <a:t>, </a:t>
            </a:r>
            <a:r>
              <a:rPr lang="ko-KR" altLang="en-US" sz="1400" dirty="0"/>
              <a:t>거기서도 </a:t>
            </a:r>
            <a:r>
              <a:rPr lang="en-US" sz="1400" dirty="0"/>
              <a:t>state-of-the-art</a:t>
            </a:r>
            <a:r>
              <a:rPr lang="ko-KR" altLang="en-US" sz="1400" dirty="0"/>
              <a:t>의 결과를 나타냈다</a:t>
            </a:r>
            <a:r>
              <a:rPr lang="en-US" altLang="ko-KR" sz="1400" dirty="0"/>
              <a:t>.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우리는 최고 성능의 두 가지 </a:t>
            </a:r>
            <a:r>
              <a:rPr lang="en-US" altLang="ko-KR" sz="1400" dirty="0"/>
              <a:t>ConvNet </a:t>
            </a:r>
            <a:r>
              <a:rPr lang="ko-KR" altLang="en-US" sz="1400" dirty="0"/>
              <a:t>을 제안한다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3761D-830C-AE3F-FF41-3DE00BA6A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7542-B796-CC46-A2C8-B296613445E1}" type="datetime4">
              <a:rPr lang="en-US" smtClean="0"/>
              <a:t>September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139F2-F0BC-86E7-585E-E99FCE86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DDF057-7B99-0247-F89A-473D4AF2A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002323"/>
            <a:ext cx="6675141" cy="25327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1CD3E-1E6B-A993-2BBE-DF95F08A6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3</a:t>
            </a:fld>
            <a:r>
              <a:rPr lang="en-KR"/>
              <a:t> / </a:t>
            </a:r>
            <a:r>
              <a:rPr lang="en-US" altLang="ko-KR"/>
              <a:t>25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66583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C8ECF-9434-AFE1-4028-D1AD2412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INTRODUCTION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9C2AD-E0E2-2953-BB1A-0E4F4A33F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02323"/>
            <a:ext cx="5257801" cy="517464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ConvNet </a:t>
            </a:r>
            <a:r>
              <a:rPr lang="ko-KR" altLang="en-US" sz="1200" dirty="0"/>
              <a:t>은 최근 </a:t>
            </a:r>
            <a:r>
              <a:rPr lang="en-US" sz="1200" dirty="0"/>
              <a:t>large-scale image and video recognition</a:t>
            </a:r>
            <a:r>
              <a:rPr lang="ko-KR" altLang="en-US" sz="1200" dirty="0"/>
              <a:t>에서 좋은 성과를 내고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그것은 </a:t>
            </a:r>
            <a:r>
              <a:rPr lang="en-US" sz="1200" dirty="0"/>
              <a:t>large public image repositories</a:t>
            </a:r>
            <a:r>
              <a:rPr lang="ko-KR" altLang="en-US" sz="1200" dirty="0"/>
              <a:t>와 고성능 컴퓨팅 시스템 덕분이다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GPU</a:t>
            </a:r>
            <a:r>
              <a:rPr lang="ko-KR" altLang="en-US" sz="1100" dirty="0"/>
              <a:t>들의 </a:t>
            </a:r>
            <a:r>
              <a:rPr lang="en-US" sz="1100" dirty="0"/>
              <a:t>large-scale distributed clusters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구성할 수 있기에 더 강력한 계산이 가능하다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ConvNet </a:t>
            </a:r>
            <a:r>
              <a:rPr lang="ko-KR" altLang="en-US" sz="1200" dirty="0"/>
              <a:t>은 </a:t>
            </a:r>
            <a:r>
              <a:rPr lang="en-US" sz="1200" dirty="0"/>
              <a:t>computer vision </a:t>
            </a:r>
            <a:r>
              <a:rPr lang="ko-KR" altLang="en-US" sz="1200" dirty="0"/>
              <a:t>분야에서 유행하게 되었으며</a:t>
            </a:r>
            <a:r>
              <a:rPr lang="en-US" altLang="ko-KR" sz="1200" dirty="0"/>
              <a:t>, </a:t>
            </a:r>
            <a:r>
              <a:rPr lang="ko-KR" altLang="en-US" sz="1200" dirty="0"/>
              <a:t>많은 시행착오에 힘입어 더욱 좋은 </a:t>
            </a:r>
            <a:r>
              <a:rPr lang="en-US" sz="1200" dirty="0"/>
              <a:t>accuracy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달성하고 있다</a:t>
            </a:r>
            <a:r>
              <a:rPr lang="en-US" altLang="ko-KR" sz="12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그 예로 </a:t>
            </a:r>
            <a:r>
              <a:rPr lang="en-US" sz="1100" dirty="0"/>
              <a:t>ILSVRC</a:t>
            </a:r>
            <a:r>
              <a:rPr lang="en-US" altLang="ko-KR" sz="1100" dirty="0"/>
              <a:t>-2013</a:t>
            </a:r>
            <a:r>
              <a:rPr lang="ko-KR" altLang="en-US" sz="1100" dirty="0"/>
              <a:t>에서 가장 좋았던 </a:t>
            </a:r>
            <a:r>
              <a:rPr lang="en-US" sz="1100" dirty="0"/>
              <a:t>model</a:t>
            </a:r>
            <a:r>
              <a:rPr lang="ko-KR" altLang="en-US" sz="1100" dirty="0"/>
              <a:t>은 </a:t>
            </a:r>
            <a:r>
              <a:rPr lang="en-US" sz="1100" dirty="0"/>
              <a:t>smaller receptive window size</a:t>
            </a:r>
            <a:r>
              <a:rPr lang="ko-KR" altLang="en-US" sz="1100" dirty="0"/>
              <a:t>와 </a:t>
            </a:r>
            <a:r>
              <a:rPr lang="en-US" sz="1100" dirty="0"/>
              <a:t>smaller stride of 1st convolutional layer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사용했다</a:t>
            </a:r>
            <a:r>
              <a:rPr lang="en-US" altLang="ko-KR" sz="1100" dirty="0"/>
              <a:t>. </a:t>
            </a:r>
            <a:r>
              <a:rPr lang="en-US" altLang="ko-KR" sz="1100" dirty="0">
                <a:solidFill>
                  <a:srgbClr val="0070C0"/>
                </a:solidFill>
              </a:rPr>
              <a:t>(</a:t>
            </a:r>
            <a:r>
              <a:rPr lang="ko-KR" altLang="en-US" sz="1100" dirty="0" err="1">
                <a:solidFill>
                  <a:srgbClr val="0070C0"/>
                </a:solidFill>
              </a:rPr>
              <a:t>우하단</a:t>
            </a:r>
            <a:r>
              <a:rPr lang="en-US" altLang="ko-KR" sz="1100" dirty="0">
                <a:solidFill>
                  <a:srgbClr val="0070C0"/>
                </a:solidFill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우리는 다른 중요한 관점 하나를 제시한다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그것은 </a:t>
            </a:r>
            <a:r>
              <a:rPr lang="en-US" sz="1100" b="1" dirty="0"/>
              <a:t>CNN</a:t>
            </a:r>
            <a:r>
              <a:rPr lang="ko-KR" altLang="en-US" sz="1100" b="1" dirty="0"/>
              <a:t>에서의 </a:t>
            </a:r>
            <a:r>
              <a:rPr lang="en-US" sz="1100" b="1" dirty="0"/>
              <a:t>depth</a:t>
            </a:r>
            <a:r>
              <a:rPr lang="ko-KR" altLang="en-US" sz="1100" b="1" dirty="0"/>
              <a:t>이다</a:t>
            </a:r>
            <a:r>
              <a:rPr lang="en-US" altLang="ko-KR" sz="1100" b="1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우리는 </a:t>
            </a:r>
            <a:r>
              <a:rPr lang="en-US" sz="1200" dirty="0"/>
              <a:t>arch</a:t>
            </a:r>
            <a:r>
              <a:rPr lang="ko-KR" altLang="en-US" sz="1200" dirty="0"/>
              <a:t>의 </a:t>
            </a:r>
            <a:r>
              <a:rPr lang="en-US" altLang="ko-KR" sz="1200" dirty="0"/>
              <a:t>#</a:t>
            </a:r>
            <a:r>
              <a:rPr lang="en-US" sz="1200" dirty="0"/>
              <a:t>params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</a:t>
            </a:r>
            <a:r>
              <a:rPr lang="en-US" altLang="ko-KR" sz="1200" dirty="0"/>
              <a:t>fix</a:t>
            </a:r>
            <a:r>
              <a:rPr lang="ko-KR" altLang="en-US" sz="1200" dirty="0"/>
              <a:t>하고</a:t>
            </a:r>
            <a:r>
              <a:rPr lang="en-US" altLang="ko-KR" sz="1200" dirty="0"/>
              <a:t>, </a:t>
            </a:r>
            <a:r>
              <a:rPr lang="en-US" sz="1200" dirty="0"/>
              <a:t>steadily increase the depth of the network by adding more convolutional layers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할 것이다</a:t>
            </a:r>
            <a:r>
              <a:rPr lang="en-US" altLang="ko-KR" sz="1200" dirty="0"/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#</a:t>
            </a:r>
            <a:r>
              <a:rPr lang="en-US" sz="1100" dirty="0"/>
              <a:t>params</a:t>
            </a:r>
            <a:r>
              <a:rPr lang="ko-KR" altLang="en-US" sz="1100" dirty="0"/>
              <a:t>가 고정되어 있을 때에 </a:t>
            </a:r>
            <a:r>
              <a:rPr lang="en-US" sz="1100" dirty="0"/>
              <a:t>depth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증가시키려면</a:t>
            </a:r>
            <a:r>
              <a:rPr lang="en-US" altLang="ko-KR" sz="1100" dirty="0"/>
              <a:t>, </a:t>
            </a:r>
            <a:r>
              <a:rPr lang="ko-KR" altLang="en-US" sz="1100" dirty="0"/>
              <a:t>더 작은 </a:t>
            </a:r>
            <a:r>
              <a:rPr lang="en-US" sz="1100" dirty="0"/>
              <a:t>convolutional filter size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사용하면 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그 결과로</a:t>
            </a:r>
            <a:r>
              <a:rPr lang="en-US" altLang="ko-KR" sz="1200" dirty="0"/>
              <a:t>, </a:t>
            </a:r>
            <a:r>
              <a:rPr lang="ko-KR" altLang="en-US" sz="1200" dirty="0"/>
              <a:t>더 정확한 </a:t>
            </a:r>
            <a:r>
              <a:rPr lang="en-US" altLang="ko-KR" sz="1200" dirty="0"/>
              <a:t>ConvNet</a:t>
            </a:r>
            <a:r>
              <a:rPr lang="en-US" sz="1200" dirty="0"/>
              <a:t> arch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달성했다</a:t>
            </a:r>
            <a:r>
              <a:rPr lang="en-US" altLang="ko-KR" sz="1200" dirty="0"/>
              <a:t>. </a:t>
            </a:r>
            <a:r>
              <a:rPr lang="en-US" sz="1200" dirty="0"/>
              <a:t>state-of-the-art </a:t>
            </a:r>
            <a:r>
              <a:rPr lang="ko-KR" altLang="en-US" sz="1200" dirty="0"/>
              <a:t>일 뿐만 아니라</a:t>
            </a:r>
            <a:r>
              <a:rPr lang="en-US" altLang="ko-KR" sz="1200" dirty="0"/>
              <a:t>, </a:t>
            </a:r>
            <a:r>
              <a:rPr lang="ko-KR" altLang="en-US" sz="1200" dirty="0"/>
              <a:t>더 간단한 </a:t>
            </a:r>
            <a:r>
              <a:rPr lang="en-US" sz="1200" dirty="0"/>
              <a:t>pipelines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다른 </a:t>
            </a:r>
            <a:r>
              <a:rPr lang="en-US" sz="1200" dirty="0"/>
              <a:t>dataset</a:t>
            </a:r>
            <a:r>
              <a:rPr lang="ko-KR" altLang="en-US" sz="1200" dirty="0"/>
              <a:t>에 대해서도 굉장한 퍼포먼스를 달성했다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52898-A303-76E1-1005-DE343D5A3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7096C-8B4C-6642-A2F1-D229D05E625F}" type="datetime4">
              <a:rPr lang="en-US" smtClean="0"/>
              <a:t>September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746A8-564C-9D06-7C0C-708C81C7F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B4D5C9-695A-A52E-29F8-021E6734E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993" y="1002324"/>
            <a:ext cx="5259808" cy="37959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1E9E1F-AD7D-E558-45D3-5631B7DCE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88448"/>
            <a:ext cx="4114800" cy="13776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FAB0DC-9E1B-EDD1-1D0F-C7854DB526A6}"/>
              </a:ext>
            </a:extLst>
          </p:cNvPr>
          <p:cNvSpPr txBox="1"/>
          <p:nvPr/>
        </p:nvSpPr>
        <p:spPr>
          <a:xfrm>
            <a:off x="10210800" y="6012228"/>
            <a:ext cx="1346844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 err="1">
                <a:solidFill>
                  <a:srgbClr val="0070C0"/>
                </a:solidFill>
              </a:rPr>
              <a:t>Zeiler</a:t>
            </a:r>
            <a:r>
              <a:rPr lang="en-US" sz="1050" dirty="0">
                <a:solidFill>
                  <a:srgbClr val="0070C0"/>
                </a:solidFill>
              </a:rPr>
              <a:t> &amp; Fergus; 2013</a:t>
            </a:r>
            <a:endParaRPr lang="en-KR" sz="1050" dirty="0">
              <a:solidFill>
                <a:srgbClr val="0070C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70E0F0-55E6-8E6E-04E3-328017750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4</a:t>
            </a:fld>
            <a:r>
              <a:rPr lang="en-KR"/>
              <a:t> / </a:t>
            </a:r>
            <a:r>
              <a:rPr lang="en-US" altLang="ko-KR"/>
              <a:t>25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40453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8B1F4-2F4A-4567-98A1-B1816127E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 CONVNET CONFIGURATIONS 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034B-AEED-DEA8-56A8-28F5C86E4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5421"/>
            <a:ext cx="10515600" cy="362154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/>
              <a:t>우리가 만든 모든 </a:t>
            </a:r>
            <a:r>
              <a:rPr lang="en-US" altLang="ko-KR" sz="1200" dirty="0"/>
              <a:t>ConvNet </a:t>
            </a:r>
            <a:r>
              <a:rPr lang="ko-KR" altLang="en-US" sz="1200" dirty="0"/>
              <a:t>의 구성은 같은 규칙으로 만들어 졌으며</a:t>
            </a:r>
            <a:r>
              <a:rPr lang="en-US" altLang="ko-KR" sz="1200" dirty="0"/>
              <a:t>, [</a:t>
            </a:r>
            <a:r>
              <a:rPr lang="en-US" sz="1200" dirty="0" err="1"/>
              <a:t>Ciresan</a:t>
            </a:r>
            <a:r>
              <a:rPr lang="en-US" sz="1200" dirty="0"/>
              <a:t> et al.</a:t>
            </a:r>
            <a:r>
              <a:rPr lang="ko-KR" altLang="en-US" sz="1200" dirty="0"/>
              <a:t> </a:t>
            </a:r>
            <a:r>
              <a:rPr lang="en-US" altLang="ko-KR" sz="1200" dirty="0"/>
              <a:t>(2011);</a:t>
            </a:r>
            <a:r>
              <a:rPr lang="ko-KR" altLang="en-US" sz="1200" dirty="0"/>
              <a:t> </a:t>
            </a:r>
            <a:r>
              <a:rPr lang="en-US" altLang="ko-KR" sz="1200" dirty="0" err="1"/>
              <a:t>Krizhevsky</a:t>
            </a:r>
            <a:r>
              <a:rPr lang="en-US" altLang="ko-KR" sz="1200" dirty="0"/>
              <a:t> et al.(2012)</a:t>
            </a:r>
            <a:r>
              <a:rPr lang="en-US" sz="1200" dirty="0"/>
              <a:t>]</a:t>
            </a:r>
            <a:r>
              <a:rPr lang="ko-KR" altLang="en-US" sz="1200" dirty="0"/>
              <a:t>에 영감을 받아 디자인되었다</a:t>
            </a:r>
            <a:r>
              <a:rPr lang="en-US" altLang="ko-KR" sz="1200" dirty="0"/>
              <a:t>. </a:t>
            </a:r>
            <a:r>
              <a:rPr lang="en-US" altLang="ko-KR" sz="1200" dirty="0">
                <a:solidFill>
                  <a:srgbClr val="0070C0"/>
                </a:solidFill>
              </a:rPr>
              <a:t>(</a:t>
            </a:r>
            <a:r>
              <a:rPr lang="ko-KR" altLang="en-US" sz="1200" dirty="0">
                <a:solidFill>
                  <a:srgbClr val="0070C0"/>
                </a:solidFill>
              </a:rPr>
              <a:t>각각 좌</a:t>
            </a:r>
            <a:r>
              <a:rPr lang="en-US" altLang="ko-KR" sz="1200" dirty="0">
                <a:solidFill>
                  <a:srgbClr val="0070C0"/>
                </a:solidFill>
              </a:rPr>
              <a:t>,</a:t>
            </a:r>
            <a:r>
              <a:rPr lang="ko-KR" altLang="en-US" sz="1200" dirty="0">
                <a:solidFill>
                  <a:srgbClr val="0070C0"/>
                </a:solidFill>
              </a:rPr>
              <a:t> 우에 해당함</a:t>
            </a:r>
            <a:r>
              <a:rPr lang="en-US" altLang="ko-KR" sz="1200" dirty="0">
                <a:solidFill>
                  <a:srgbClr val="0070C0"/>
                </a:solidFill>
              </a:rPr>
              <a:t>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/>
              <a:t>먼저</a:t>
            </a:r>
            <a:r>
              <a:rPr lang="en-US" altLang="ko-KR" sz="1200" dirty="0"/>
              <a:t>, </a:t>
            </a:r>
            <a:r>
              <a:rPr lang="en-US" sz="1200" dirty="0"/>
              <a:t>generic layout of our </a:t>
            </a:r>
            <a:r>
              <a:rPr lang="en-US" altLang="ko-KR" sz="1200" dirty="0"/>
              <a:t>ConvNet</a:t>
            </a:r>
            <a:r>
              <a:rPr lang="en-US" sz="1200" dirty="0"/>
              <a:t> config</a:t>
            </a:r>
            <a:r>
              <a:rPr lang="ko-KR" altLang="en-US" sz="1200" dirty="0"/>
              <a:t>에 대해 설명한다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KR" sz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A3569-5862-78E0-1CB4-F58813885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CFE6-4551-8C41-8384-55B3C58065FD}" type="datetime4">
              <a:rPr lang="en-US" smtClean="0"/>
              <a:t>September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926AB-7575-F1BE-6EAC-733E080EC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CBF2C5-7A42-E4C2-1224-4973F52ED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596" y="1097531"/>
            <a:ext cx="9242808" cy="13406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B8C0DD-3327-51D1-0773-9BD20A034D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4" b="19019"/>
          <a:stretch/>
        </p:blipFill>
        <p:spPr>
          <a:xfrm>
            <a:off x="1422889" y="4230801"/>
            <a:ext cx="2743200" cy="2063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01D8D-6438-3D54-8AEB-3F886C40E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765" y="3420336"/>
            <a:ext cx="3339555" cy="7667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2A0010-1975-0A40-4ACA-DC0B75491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553" y="3532748"/>
            <a:ext cx="2952750" cy="10277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E7AB90-7CF9-9A21-62F8-43B58741A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103" y="4637172"/>
            <a:ext cx="4565650" cy="15658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B7FA02B-28D3-C371-49C1-CBBAD198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5</a:t>
            </a:fld>
            <a:r>
              <a:rPr lang="en-KR"/>
              <a:t> / </a:t>
            </a:r>
            <a:r>
              <a:rPr lang="en-US" altLang="ko-KR"/>
              <a:t>25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21363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91B7-06FF-AF1D-BDFB-09A963889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2.1 ARCHITECTURE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64DE8-D1AA-A817-B9CC-B09DBB6BD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training</a:t>
            </a:r>
            <a:r>
              <a:rPr lang="ko-KR" altLang="en-US" dirty="0"/>
              <a:t>이 진행되는 동안</a:t>
            </a:r>
            <a:r>
              <a:rPr lang="en-US" altLang="ko-KR" dirty="0"/>
              <a:t>, ConvNet </a:t>
            </a:r>
            <a:r>
              <a:rPr lang="ko-KR" altLang="en-US" dirty="0"/>
              <a:t>의 </a:t>
            </a:r>
            <a:r>
              <a:rPr lang="en-US" dirty="0"/>
              <a:t>input size</a:t>
            </a:r>
            <a:r>
              <a:rPr lang="ko-KR" altLang="en-US" dirty="0"/>
              <a:t>는 </a:t>
            </a:r>
            <a:r>
              <a:rPr lang="en-US" altLang="ko-KR" dirty="0"/>
              <a:t>(224 </a:t>
            </a:r>
            <a:r>
              <a:rPr lang="en-US" dirty="0"/>
              <a:t>X 224)</a:t>
            </a:r>
            <a:r>
              <a:rPr lang="ko-KR" altLang="en-US" dirty="0"/>
              <a:t>로 고정된다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Pre</a:t>
            </a:r>
            <a:r>
              <a:rPr lang="en-US" altLang="ko-KR" dirty="0"/>
              <a:t>-</a:t>
            </a:r>
            <a:r>
              <a:rPr lang="en-US" dirty="0" err="1"/>
              <a:t>prosessing</a:t>
            </a:r>
            <a:r>
              <a:rPr lang="ko-KR" altLang="en-US" dirty="0"/>
              <a:t>은 </a:t>
            </a:r>
            <a:r>
              <a:rPr lang="en-US" dirty="0"/>
              <a:t>training set</a:t>
            </a:r>
            <a:r>
              <a:rPr lang="ko-KR" altLang="en-US" dirty="0"/>
              <a:t>에서 각 </a:t>
            </a:r>
            <a:r>
              <a:rPr lang="en-US" dirty="0"/>
              <a:t>pixel </a:t>
            </a:r>
            <a:r>
              <a:rPr lang="ko-KR" altLang="en-US" dirty="0"/>
              <a:t>단위로 오직 </a:t>
            </a:r>
            <a:r>
              <a:rPr lang="en-US" dirty="0"/>
              <a:t>RGB mean</a:t>
            </a:r>
            <a:r>
              <a:rPr lang="ko-KR" altLang="en-US" dirty="0"/>
              <a:t>만을 </a:t>
            </a:r>
            <a:r>
              <a:rPr lang="ko-KR" altLang="en-US" dirty="0" err="1"/>
              <a:t>빼주는</a:t>
            </a:r>
            <a:r>
              <a:rPr lang="ko-KR" altLang="en-US" dirty="0"/>
              <a:t> 것만 존재한다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input image</a:t>
            </a:r>
            <a:r>
              <a:rPr lang="ko-KR" altLang="en-US" dirty="0"/>
              <a:t>는 여러 </a:t>
            </a:r>
            <a:r>
              <a:rPr lang="en-US" dirty="0"/>
              <a:t>convolutional layers</a:t>
            </a:r>
            <a:r>
              <a:rPr lang="ko-KR" altLang="en-US" dirty="0"/>
              <a:t>들의 </a:t>
            </a:r>
            <a:r>
              <a:rPr lang="en-US" dirty="0"/>
              <a:t>stack</a:t>
            </a:r>
            <a:r>
              <a:rPr lang="ko-KR" altLang="en-US" dirty="0"/>
              <a:t>을 통과한다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 </a:t>
            </a:r>
            <a:r>
              <a:rPr lang="en-US" dirty="0"/>
              <a:t>convolutional layers</a:t>
            </a:r>
            <a:r>
              <a:rPr lang="ko-KR" altLang="en-US" dirty="0"/>
              <a:t>는 </a:t>
            </a:r>
            <a:r>
              <a:rPr lang="en-US" altLang="ko-KR" dirty="0"/>
              <a:t>(</a:t>
            </a:r>
            <a:r>
              <a:rPr lang="en-US" dirty="0"/>
              <a:t>f=3, s=1)</a:t>
            </a:r>
            <a:r>
              <a:rPr lang="ko-KR" altLang="en-US" dirty="0"/>
              <a:t>의 작은 </a:t>
            </a:r>
            <a:r>
              <a:rPr lang="en-US" dirty="0"/>
              <a:t>filter</a:t>
            </a:r>
            <a:r>
              <a:rPr lang="ko-KR" altLang="en-US" dirty="0"/>
              <a:t>들이다</a:t>
            </a:r>
            <a:r>
              <a:rPr lang="en-US" altLang="ko-KR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좌우</a:t>
            </a:r>
            <a:r>
              <a:rPr lang="en-US" altLang="ko-KR" dirty="0"/>
              <a:t>, </a:t>
            </a:r>
            <a:r>
              <a:rPr lang="ko-KR" altLang="en-US" dirty="0"/>
              <a:t>상하가 존재하는 가장 작은 </a:t>
            </a:r>
            <a:r>
              <a:rPr lang="en-US" dirty="0"/>
              <a:t>filter size</a:t>
            </a:r>
            <a:r>
              <a:rPr lang="ko-KR" altLang="en-US" dirty="0"/>
              <a:t>여서 </a:t>
            </a:r>
            <a:r>
              <a:rPr lang="en-US" altLang="ko-KR" dirty="0"/>
              <a:t>(3 </a:t>
            </a:r>
            <a:r>
              <a:rPr lang="en-US" dirty="0"/>
              <a:t>X 3)</a:t>
            </a:r>
            <a:r>
              <a:rPr lang="ko-KR" altLang="en-US" dirty="0"/>
              <a:t>을 선정했다고 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max-pooling</a:t>
            </a:r>
            <a:r>
              <a:rPr lang="ko-KR" altLang="en-US" dirty="0"/>
              <a:t>은 </a:t>
            </a:r>
            <a:r>
              <a:rPr lang="en-US" altLang="ko-KR" dirty="0"/>
              <a:t>(</a:t>
            </a:r>
            <a:r>
              <a:rPr lang="en-US" dirty="0"/>
              <a:t>f=2, s=2)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가장 마지막엔 </a:t>
            </a:r>
            <a:r>
              <a:rPr lang="en-US" dirty="0"/>
              <a:t>FC layer 3</a:t>
            </a:r>
            <a:r>
              <a:rPr lang="ko-KR" altLang="en-US" dirty="0"/>
              <a:t>개가 존재하며</a:t>
            </a:r>
            <a:r>
              <a:rPr lang="en-US" altLang="ko-KR" dirty="0"/>
              <a:t>, </a:t>
            </a:r>
            <a:r>
              <a:rPr lang="ko-KR" altLang="en-US" dirty="0"/>
              <a:t>각각 </a:t>
            </a:r>
            <a:r>
              <a:rPr lang="en-US" altLang="ko-KR" dirty="0"/>
              <a:t>4096, 4096, 1000</a:t>
            </a:r>
            <a:r>
              <a:rPr lang="ko-KR" altLang="en-US" dirty="0"/>
              <a:t>개의 </a:t>
            </a:r>
            <a:r>
              <a:rPr lang="en-US" dirty="0"/>
              <a:t>channels</a:t>
            </a:r>
            <a:r>
              <a:rPr lang="ko-KR" altLang="en-US" dirty="0" err="1"/>
              <a:t>를</a:t>
            </a:r>
            <a:r>
              <a:rPr lang="ko-KR" altLang="en-US" dirty="0"/>
              <a:t> 가진다</a:t>
            </a:r>
            <a:r>
              <a:rPr lang="en-US" altLang="ko-KR" dirty="0"/>
              <a:t>. </a:t>
            </a:r>
            <a:r>
              <a:rPr lang="ko-KR" altLang="en-US" dirty="0"/>
              <a:t>가장 마지막 </a:t>
            </a:r>
            <a:r>
              <a:rPr lang="en-US" dirty="0"/>
              <a:t>layer</a:t>
            </a:r>
            <a:r>
              <a:rPr lang="ko-KR" altLang="en-US" dirty="0"/>
              <a:t>의 </a:t>
            </a:r>
            <a:r>
              <a:rPr lang="en-US" dirty="0" err="1"/>
              <a:t>ch</a:t>
            </a:r>
            <a:r>
              <a:rPr lang="ko-KR" altLang="en-US" dirty="0"/>
              <a:t>이 </a:t>
            </a:r>
            <a:r>
              <a:rPr lang="en-US" altLang="ko-KR" dirty="0"/>
              <a:t>1000</a:t>
            </a:r>
            <a:r>
              <a:rPr lang="ko-KR" altLang="en-US" dirty="0"/>
              <a:t>인 이유는 </a:t>
            </a:r>
            <a:r>
              <a:rPr lang="en-US" dirty="0"/>
              <a:t>ILSVRC classification </a:t>
            </a:r>
            <a:r>
              <a:rPr lang="ko-KR" altLang="en-US" dirty="0"/>
              <a:t>과제가 </a:t>
            </a:r>
            <a:r>
              <a:rPr lang="en-US" altLang="ko-KR" dirty="0"/>
              <a:t>1000</a:t>
            </a:r>
            <a:r>
              <a:rPr lang="ko-KR" altLang="en-US" dirty="0"/>
              <a:t>개의 </a:t>
            </a:r>
            <a:r>
              <a:rPr lang="en-US" dirty="0"/>
              <a:t>class</a:t>
            </a:r>
            <a:r>
              <a:rPr lang="ko-KR" altLang="en-US" dirty="0" err="1"/>
              <a:t>를</a:t>
            </a:r>
            <a:r>
              <a:rPr lang="ko-KR" altLang="en-US" dirty="0"/>
              <a:t> 가지기 때문이다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모든 </a:t>
            </a:r>
            <a:r>
              <a:rPr lang="en-US" dirty="0"/>
              <a:t>hidden layers</a:t>
            </a:r>
            <a:r>
              <a:rPr lang="ko-KR" altLang="en-US" dirty="0"/>
              <a:t>는 </a:t>
            </a:r>
            <a:r>
              <a:rPr lang="en-US" dirty="0" err="1"/>
              <a:t>ReLU</a:t>
            </a:r>
            <a:r>
              <a:rPr lang="en-US" dirty="0"/>
              <a:t> function</a:t>
            </a:r>
            <a:r>
              <a:rPr lang="ko-KR" altLang="en-US" dirty="0"/>
              <a:t>을 통해 </a:t>
            </a:r>
            <a:r>
              <a:rPr lang="en-US" dirty="0"/>
              <a:t>non-linearity</a:t>
            </a:r>
            <a:r>
              <a:rPr lang="ko-KR" altLang="en-US" dirty="0" err="1"/>
              <a:t>를</a:t>
            </a:r>
            <a:r>
              <a:rPr lang="ko-KR" altLang="en-US" dirty="0"/>
              <a:t> 가진다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하나의 </a:t>
            </a:r>
            <a:r>
              <a:rPr lang="en-US" altLang="ko-KR" dirty="0"/>
              <a:t>layer</a:t>
            </a:r>
            <a:r>
              <a:rPr lang="ko-KR" altLang="en-US" dirty="0" err="1"/>
              <a:t>를</a:t>
            </a:r>
            <a:r>
              <a:rPr lang="ko-KR" altLang="en-US" dirty="0"/>
              <a:t> 제외한 모든 </a:t>
            </a:r>
            <a:r>
              <a:rPr lang="en-US" altLang="ko-KR" dirty="0"/>
              <a:t>layers</a:t>
            </a:r>
            <a:r>
              <a:rPr lang="ko-KR" altLang="en-US" dirty="0"/>
              <a:t>에서 </a:t>
            </a:r>
            <a:r>
              <a:rPr lang="en-US" altLang="ko-KR" dirty="0"/>
              <a:t>“Local Response Normalisation”</a:t>
            </a:r>
            <a:r>
              <a:rPr lang="ko-KR" altLang="en-US" dirty="0"/>
              <a:t>이 있는데</a:t>
            </a:r>
            <a:r>
              <a:rPr lang="en-US" altLang="ko-KR" dirty="0"/>
              <a:t>,</a:t>
            </a:r>
            <a:r>
              <a:rPr lang="ko-KR" altLang="en-US" dirty="0"/>
              <a:t> 이는 </a:t>
            </a:r>
            <a:r>
              <a:rPr lang="en-US" altLang="ko-KR" dirty="0"/>
              <a:t>ILSVRC dataset</a:t>
            </a:r>
            <a:r>
              <a:rPr lang="ko-KR" altLang="en-US" dirty="0"/>
              <a:t>에서 성능이 향상되지 않았음에도</a:t>
            </a:r>
            <a:r>
              <a:rPr lang="en-US" altLang="ko-KR" dirty="0"/>
              <a:t>, memory consumption and computation time</a:t>
            </a:r>
            <a:r>
              <a:rPr lang="ko-KR" altLang="en-US" dirty="0"/>
              <a:t>의 증가를 초래했다</a:t>
            </a:r>
            <a:r>
              <a:rPr lang="en-US" altLang="ko-KR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9229D-C14A-8202-3CE9-DBF0B049F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07F33-BD4B-204F-A54E-1392E5E12D29}" type="datetime4">
              <a:rPr lang="en-US" smtClean="0"/>
              <a:t>September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8F558-6C6B-43EE-FAC3-6BBB02193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69A1DB0-FAD2-60A0-1F01-882C3E7E8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002323"/>
            <a:ext cx="5257800" cy="30100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CBB37-8AB3-73EE-5696-941EC433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6</a:t>
            </a:fld>
            <a:r>
              <a:rPr lang="en-KR"/>
              <a:t> / </a:t>
            </a:r>
            <a:r>
              <a:rPr lang="en-US" altLang="ko-KR"/>
              <a:t>25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95799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7FC61-56DF-8BF0-F1F1-8B3191DC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2.2 CONFIGURATIONS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4A920-A2B2-CC95-7358-D5DC7ECBB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6465"/>
            <a:ext cx="6877050" cy="36104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en-US" altLang="ko-KR" dirty="0"/>
              <a:t>ConvNet </a:t>
            </a:r>
            <a:r>
              <a:rPr lang="ko-KR" altLang="en-US" dirty="0"/>
              <a:t>은 </a:t>
            </a:r>
            <a:r>
              <a:rPr lang="en-US" altLang="ko-KR" dirty="0"/>
              <a:t>Table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을 따른다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A ~ E</a:t>
            </a:r>
            <a:r>
              <a:rPr lang="ko-KR" altLang="en-US" dirty="0"/>
              <a:t>의 </a:t>
            </a:r>
            <a:r>
              <a:rPr lang="en-US" altLang="ko-KR" dirty="0"/>
              <a:t>6</a:t>
            </a:r>
            <a:r>
              <a:rPr lang="ko-KR" altLang="en-US" dirty="0"/>
              <a:t>가지 종류가 있다</a:t>
            </a:r>
            <a:r>
              <a:rPr lang="en-US" altLang="ko-KR" dirty="0"/>
              <a:t>.</a:t>
            </a:r>
          </a:p>
          <a:p>
            <a:pPr lvl="1">
              <a:lnSpc>
                <a:spcPct val="160000"/>
              </a:lnSpc>
            </a:pPr>
            <a:r>
              <a:rPr lang="en-US" altLang="ko-KR" dirty="0"/>
              <a:t>(f=3, s=1)</a:t>
            </a:r>
            <a:r>
              <a:rPr lang="ko-KR" altLang="en-US" dirty="0"/>
              <a:t>의 </a:t>
            </a:r>
            <a:r>
              <a:rPr lang="en-US" altLang="ko-KR" dirty="0"/>
              <a:t>conv. Filter, (f=2, s=2)</a:t>
            </a:r>
            <a:r>
              <a:rPr lang="ko-KR" altLang="en-US" dirty="0"/>
              <a:t>의 </a:t>
            </a:r>
            <a:r>
              <a:rPr lang="en-US" altLang="ko-KR" dirty="0"/>
              <a:t>max-pooling,</a:t>
            </a:r>
            <a:r>
              <a:rPr lang="ko-KR" altLang="en-US" dirty="0"/>
              <a:t> </a:t>
            </a:r>
            <a:r>
              <a:rPr lang="en-US" altLang="ko-KR" dirty="0" err="1"/>
              <a:t>ReLU</a:t>
            </a:r>
            <a:r>
              <a:rPr lang="ko-KR" altLang="en-US" dirty="0"/>
              <a:t> 등 모두 동일하며</a:t>
            </a:r>
            <a:r>
              <a:rPr lang="en-US" altLang="ko-KR" dirty="0"/>
              <a:t>,</a:t>
            </a:r>
            <a:r>
              <a:rPr lang="ko-KR" altLang="en-US" dirty="0"/>
              <a:t> 오직 </a:t>
            </a:r>
            <a:r>
              <a:rPr lang="en-US" altLang="ko-KR" dirty="0"/>
              <a:t>depth</a:t>
            </a:r>
            <a:r>
              <a:rPr lang="ko-KR" altLang="en-US" dirty="0"/>
              <a:t>만 다르다</a:t>
            </a:r>
            <a:r>
              <a:rPr lang="en-US" altLang="ko-KR" dirty="0"/>
              <a:t>.</a:t>
            </a:r>
          </a:p>
          <a:p>
            <a:pPr>
              <a:lnSpc>
                <a:spcPct val="160000"/>
              </a:lnSpc>
            </a:pPr>
            <a:r>
              <a:rPr lang="en-US" altLang="ko-KR" dirty="0"/>
              <a:t>The width of conv. Layers (#channels)</a:t>
            </a:r>
            <a:r>
              <a:rPr lang="ko-KR" altLang="en-US" dirty="0"/>
              <a:t>는 </a:t>
            </a:r>
            <a:r>
              <a:rPr lang="en-US" altLang="ko-KR" dirty="0"/>
              <a:t>64</a:t>
            </a:r>
            <a:r>
              <a:rPr lang="ko-KR" altLang="en-US" dirty="0"/>
              <a:t>에서부터 </a:t>
            </a:r>
            <a:r>
              <a:rPr lang="en-US" altLang="ko-KR" dirty="0"/>
              <a:t>512</a:t>
            </a:r>
            <a:r>
              <a:rPr lang="ko-KR" altLang="en-US" dirty="0"/>
              <a:t>까지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max-pooling layer</a:t>
            </a:r>
            <a:r>
              <a:rPr lang="ko-KR" altLang="en-US" dirty="0" err="1"/>
              <a:t>를</a:t>
            </a:r>
            <a:r>
              <a:rPr lang="ko-KR" altLang="en-US" dirty="0"/>
              <a:t> 거친 뒤 </a:t>
            </a:r>
            <a:r>
              <a:rPr lang="en-US" altLang="ko-KR" dirty="0"/>
              <a:t>2</a:t>
            </a:r>
            <a:r>
              <a:rPr lang="ko-KR" altLang="en-US" dirty="0"/>
              <a:t>의 배수로 증가한다</a:t>
            </a:r>
            <a:r>
              <a:rPr lang="en-US" altLang="ko-KR" dirty="0"/>
              <a:t>.</a:t>
            </a:r>
          </a:p>
          <a:p>
            <a:pPr>
              <a:lnSpc>
                <a:spcPct val="160000"/>
              </a:lnSpc>
            </a:pPr>
            <a:r>
              <a:rPr lang="en-US" altLang="ko-KR" b="1" dirty="0"/>
              <a:t>The </a:t>
            </a:r>
            <a:r>
              <a:rPr lang="en-US" altLang="ko-KR" b="1" dirty="0" err="1"/>
              <a:t>ReLU</a:t>
            </a:r>
            <a:r>
              <a:rPr lang="en-US" altLang="ko-KR" b="1" dirty="0"/>
              <a:t> activation function is not shown for brevity</a:t>
            </a:r>
          </a:p>
          <a:p>
            <a:pPr>
              <a:lnSpc>
                <a:spcPct val="160000"/>
              </a:lnSpc>
            </a:pPr>
            <a:r>
              <a:rPr lang="en-US" altLang="ko-KR" dirty="0"/>
              <a:t>(</a:t>
            </a:r>
            <a:r>
              <a:rPr lang="ko-KR" altLang="en-US" dirty="0"/>
              <a:t>마지막 문단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depth</a:t>
            </a:r>
            <a:r>
              <a:rPr lang="ko-KR" altLang="en-US" dirty="0"/>
              <a:t>가 증가하더라도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larger conv. Layer widths and receptive fields</a:t>
            </a:r>
            <a:r>
              <a:rPr lang="ko-KR" altLang="en-US" dirty="0"/>
              <a:t>인 </a:t>
            </a:r>
            <a:r>
              <a:rPr lang="en-US" altLang="ko-KR" dirty="0"/>
              <a:t>more shallow net(144M)</a:t>
            </a:r>
            <a:r>
              <a:rPr lang="ko-KR" altLang="en-US" dirty="0"/>
              <a:t>보다 </a:t>
            </a:r>
            <a:r>
              <a:rPr lang="en-US" altLang="ko-KR" dirty="0"/>
              <a:t>parameters</a:t>
            </a:r>
            <a:r>
              <a:rPr lang="ko-KR" altLang="en-US" dirty="0"/>
              <a:t>가 많지 않다</a:t>
            </a:r>
            <a:r>
              <a:rPr lang="en-US" altLang="ko-KR" dirty="0"/>
              <a:t>.</a:t>
            </a:r>
          </a:p>
          <a:p>
            <a:pPr lvl="1">
              <a:lnSpc>
                <a:spcPct val="160000"/>
              </a:lnSpc>
            </a:pPr>
            <a:r>
              <a:rPr lang="en-US" altLang="ko-KR" dirty="0"/>
              <a:t>(</a:t>
            </a:r>
            <a:r>
              <a:rPr lang="ko-KR" altLang="en-US" dirty="0"/>
              <a:t>우측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Sermanet</a:t>
            </a:r>
            <a:r>
              <a:rPr lang="en-US" altLang="ko-KR" dirty="0"/>
              <a:t> et al., 2014).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56C55-D934-BE07-128B-4AC5BB892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E777-7A99-4C46-B82A-C231C8B5048F}" type="datetime4">
              <a:rPr lang="en-US" smtClean="0"/>
              <a:t>September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3361E-6072-151C-3E89-D020DCECC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F776BCE-B843-9593-FE19-AAAEAD325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002324"/>
            <a:ext cx="5391150" cy="1436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C83990-659D-948F-71E1-F19B03519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224" y="895427"/>
            <a:ext cx="3598602" cy="36104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B3FE9-55CA-3DB1-2BDC-E75BB7DFA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426" y="4538174"/>
            <a:ext cx="3200400" cy="848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BBF4BD-1AA4-8390-9024-704EAE5DC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1900" y="5427141"/>
            <a:ext cx="3771900" cy="10104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3FEC2FF-EA88-AD94-DC37-BE4BE13D3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7</a:t>
            </a:fld>
            <a:r>
              <a:rPr lang="en-KR"/>
              <a:t> / </a:t>
            </a:r>
            <a:r>
              <a:rPr lang="en-US" altLang="ko-KR"/>
              <a:t>25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57267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1081D-DD5C-004A-2985-2BC6989C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2.2 DISCUSSION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47BA-B354-FA82-7543-17F8FE974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우리의 </a:t>
            </a:r>
            <a:r>
              <a:rPr lang="en-US" altLang="ko-KR" dirty="0"/>
              <a:t>ConvNet</a:t>
            </a:r>
            <a:r>
              <a:rPr lang="ko-KR" altLang="en-US" dirty="0"/>
              <a:t>의 </a:t>
            </a:r>
            <a:r>
              <a:rPr lang="en-US" altLang="ko-KR" dirty="0"/>
              <a:t>config</a:t>
            </a:r>
            <a:r>
              <a:rPr lang="ko-KR" altLang="en-US" dirty="0"/>
              <a:t>는 다른 대회에서의 </a:t>
            </a:r>
            <a:r>
              <a:rPr lang="en-US" altLang="ko-KR" dirty="0"/>
              <a:t>top-performing entries</a:t>
            </a:r>
            <a:r>
              <a:rPr lang="ko-KR" altLang="en-US" dirty="0"/>
              <a:t>들과 꽤 다르다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그것들은 우리보다 더 큰 </a:t>
            </a:r>
            <a:r>
              <a:rPr lang="en-US" altLang="ko-KR" dirty="0"/>
              <a:t>receptive field(f=7, s=2)</a:t>
            </a:r>
            <a:r>
              <a:rPr lang="ko-KR" altLang="en-US" dirty="0" err="1"/>
              <a:t>를</a:t>
            </a:r>
            <a:r>
              <a:rPr lang="ko-KR" altLang="en-US" dirty="0"/>
              <a:t> 가지는 </a:t>
            </a:r>
            <a:r>
              <a:rPr lang="en-US" altLang="ko-KR" dirty="0"/>
              <a:t>ConvNet</a:t>
            </a:r>
            <a:r>
              <a:rPr lang="ko-KR" altLang="en-US" dirty="0"/>
              <a:t>들이다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Single 7 X 7 Conv. Layers </a:t>
            </a:r>
            <a:r>
              <a:rPr lang="ko-KR" altLang="en-US" dirty="0"/>
              <a:t>보다 </a:t>
            </a:r>
            <a:r>
              <a:rPr lang="en-US" altLang="ko-KR" dirty="0"/>
              <a:t>a stack of three 3 X 3 Conv. Layers </a:t>
            </a:r>
            <a:r>
              <a:rPr lang="ko-KR" altLang="en-US" dirty="0"/>
              <a:t>가 좋은 이유는 무엇일까</a:t>
            </a:r>
            <a:r>
              <a:rPr lang="en-US" altLang="ko-KR" dirty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첫째로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개가 아닌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 err="1"/>
              <a:t>ReLU</a:t>
            </a:r>
            <a:r>
              <a:rPr lang="en-US" altLang="ko-KR" dirty="0"/>
              <a:t> layers</a:t>
            </a:r>
            <a:r>
              <a:rPr lang="ko-KR" altLang="en-US" dirty="0"/>
              <a:t>가 있기 때문에</a:t>
            </a:r>
            <a:r>
              <a:rPr lang="en-US" altLang="ko-KR" dirty="0"/>
              <a:t>,</a:t>
            </a:r>
            <a:r>
              <a:rPr lang="ko-KR" altLang="en-US" dirty="0"/>
              <a:t> 비선형성을 더 가지고</a:t>
            </a:r>
            <a:r>
              <a:rPr lang="en-US" altLang="ko-KR" dirty="0"/>
              <a:t>,</a:t>
            </a:r>
            <a:r>
              <a:rPr lang="ko-KR" altLang="en-US" dirty="0"/>
              <a:t> 이에따라 </a:t>
            </a:r>
            <a:r>
              <a:rPr lang="en-US" altLang="ko-KR" dirty="0"/>
              <a:t>decision function</a:t>
            </a:r>
            <a:r>
              <a:rPr lang="ko-KR" altLang="en-US" dirty="0"/>
              <a:t>에서 더 높은 </a:t>
            </a:r>
            <a:r>
              <a:rPr lang="en-US" altLang="ko-KR" dirty="0"/>
              <a:t>discriminative(</a:t>
            </a:r>
            <a:r>
              <a:rPr lang="ko-KR" altLang="en-US" dirty="0"/>
              <a:t>변별력</a:t>
            </a:r>
            <a:r>
              <a:rPr lang="en-US" altLang="ko-KR" dirty="0"/>
              <a:t>)</a:t>
            </a:r>
            <a:r>
              <a:rPr lang="ko-KR" altLang="en-US" dirty="0"/>
              <a:t>을 가진다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둘째로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#params</a:t>
            </a:r>
            <a:r>
              <a:rPr lang="ko-KR" altLang="en-US" dirty="0" err="1"/>
              <a:t>를</a:t>
            </a:r>
            <a:r>
              <a:rPr lang="ko-KR" altLang="en-US" dirty="0"/>
              <a:t> 줄일 수 있다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(f=3) filters 3</a:t>
            </a:r>
            <a:r>
              <a:rPr lang="ko-KR" altLang="en-US" dirty="0"/>
              <a:t>개가 </a:t>
            </a:r>
            <a:r>
              <a:rPr lang="en-US" altLang="ko-KR" dirty="0"/>
              <a:t>C channels</a:t>
            </a:r>
            <a:r>
              <a:rPr lang="ko-KR" altLang="en-US" dirty="0"/>
              <a:t>만큼 있어야 한다면 </a:t>
            </a:r>
            <a:r>
              <a:rPr lang="en-US" altLang="ko-KR" dirty="0"/>
              <a:t>27C^2</a:t>
            </a:r>
            <a:r>
              <a:rPr lang="ko-KR" altLang="en-US" dirty="0"/>
              <a:t>이지만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(f=7) filter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개가 </a:t>
            </a:r>
            <a:r>
              <a:rPr lang="en-US" altLang="ko-KR" dirty="0"/>
              <a:t>C channels </a:t>
            </a:r>
            <a:r>
              <a:rPr lang="ko-KR" altLang="en-US" dirty="0"/>
              <a:t>만큼 있어야 한다면 </a:t>
            </a:r>
            <a:r>
              <a:rPr lang="en-US" altLang="ko-KR" dirty="0"/>
              <a:t>49C^2</a:t>
            </a:r>
            <a:r>
              <a:rPr lang="ko-KR" altLang="en-US" dirty="0"/>
              <a:t>개의 </a:t>
            </a:r>
            <a:r>
              <a:rPr lang="en-US" altLang="ko-KR" dirty="0"/>
              <a:t>parameters</a:t>
            </a:r>
            <a:r>
              <a:rPr lang="ko-KR" altLang="en-US" dirty="0"/>
              <a:t>가 필요하다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(f=7)</a:t>
            </a:r>
            <a:r>
              <a:rPr lang="ko-KR" altLang="en-US" dirty="0"/>
              <a:t> </a:t>
            </a:r>
            <a:r>
              <a:rPr lang="en-US" altLang="ko-KR" dirty="0"/>
              <a:t>filter</a:t>
            </a:r>
            <a:r>
              <a:rPr lang="ko-KR" altLang="en-US" dirty="0" err="1"/>
              <a:t>를</a:t>
            </a:r>
            <a:r>
              <a:rPr lang="ko-KR" altLang="en-US" dirty="0"/>
              <a:t> 사용하는 경우에는 약 </a:t>
            </a:r>
            <a:r>
              <a:rPr lang="en-US" altLang="ko-KR" dirty="0"/>
              <a:t>81%</a:t>
            </a:r>
            <a:r>
              <a:rPr lang="ko-KR" altLang="en-US" dirty="0"/>
              <a:t>의 </a:t>
            </a:r>
            <a:r>
              <a:rPr lang="en-US" altLang="ko-KR" dirty="0"/>
              <a:t>parameters</a:t>
            </a:r>
            <a:r>
              <a:rPr lang="ko-KR" altLang="en-US" dirty="0"/>
              <a:t>가 요구된다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 X 1 Conv. Layers</a:t>
            </a:r>
            <a:r>
              <a:rPr lang="ko-KR" altLang="en-US" dirty="0"/>
              <a:t>는 </a:t>
            </a:r>
            <a:r>
              <a:rPr lang="en-US" altLang="ko-KR" dirty="0"/>
              <a:t>conv. Layers</a:t>
            </a:r>
            <a:r>
              <a:rPr lang="ko-KR" altLang="en-US" dirty="0"/>
              <a:t>의 </a:t>
            </a:r>
            <a:r>
              <a:rPr lang="en-US" altLang="ko-KR" dirty="0"/>
              <a:t>receptive fields </a:t>
            </a:r>
            <a:r>
              <a:rPr lang="ko-KR" altLang="en-US" dirty="0"/>
              <a:t>의 영향 없이도 </a:t>
            </a:r>
            <a:r>
              <a:rPr lang="en-US" altLang="ko-KR" dirty="0"/>
              <a:t>non-linearity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decision function</a:t>
            </a:r>
            <a:r>
              <a:rPr lang="ko-KR" altLang="en-US" dirty="0"/>
              <a:t>에서 증가시킨다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ReLU</a:t>
            </a:r>
            <a:r>
              <a:rPr lang="en-US" altLang="ko-KR" dirty="0"/>
              <a:t> function</a:t>
            </a:r>
            <a:r>
              <a:rPr lang="ko-KR" altLang="en-US" dirty="0"/>
              <a:t>이 추가될 때 마다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ConvNet</a:t>
            </a:r>
            <a:r>
              <a:rPr lang="ko-KR" altLang="en-US" dirty="0"/>
              <a:t>의 비선형성이 증가함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KR" dirty="0"/>
          </a:p>
          <a:p>
            <a:pPr>
              <a:lnSpc>
                <a:spcPct val="150000"/>
              </a:lnSpc>
            </a:pP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D57E9-9EF5-E3D3-04DB-8A17CF984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5BCEA-8569-4D47-9A95-FF5AA9F15F55}" type="datetime4">
              <a:rPr lang="en-US" smtClean="0"/>
              <a:t>September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A3F75-EC27-D165-9608-F6571D47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D67CD39-D005-017D-5470-7AD4E0BB7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784" y="1002323"/>
            <a:ext cx="4829716" cy="9326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AEB1BE-5939-25BD-6B10-AFB57D987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84" y="1934936"/>
            <a:ext cx="4827346" cy="1977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BC32FB-736D-6DC3-3F5A-3F4DD4FD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8</a:t>
            </a:fld>
            <a:r>
              <a:rPr lang="en-KR"/>
              <a:t> / </a:t>
            </a:r>
            <a:r>
              <a:rPr lang="en-US" altLang="ko-KR"/>
              <a:t>25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A92D30-3E3B-5550-ED19-12A643535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845" y="4133065"/>
            <a:ext cx="2089223" cy="15408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8B9553-BAE7-4B38-10C2-6944B532571B}"/>
              </a:ext>
            </a:extLst>
          </p:cNvPr>
          <p:cNvSpPr txBox="1"/>
          <p:nvPr/>
        </p:nvSpPr>
        <p:spPr>
          <a:xfrm>
            <a:off x="7736459" y="5763689"/>
            <a:ext cx="217399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KR" sz="1100" dirty="0"/>
              <a:t>&lt;</a:t>
            </a:r>
            <a:r>
              <a:rPr lang="en-US" sz="1100" dirty="0"/>
              <a:t>CNN</a:t>
            </a:r>
            <a:r>
              <a:rPr lang="ko-KR" altLang="en-US" sz="1100" dirty="0"/>
              <a:t>에서 </a:t>
            </a:r>
            <a:r>
              <a:rPr lang="en-US" altLang="ko-KR" sz="1100" dirty="0"/>
              <a:t>receptive field</a:t>
            </a:r>
            <a:r>
              <a:rPr lang="ko-KR" altLang="en-US" sz="1100" dirty="0"/>
              <a:t>의 의미</a:t>
            </a:r>
            <a:r>
              <a:rPr lang="en-US" altLang="ko-KR" sz="1100" dirty="0"/>
              <a:t>&gt;</a:t>
            </a:r>
            <a:endParaRPr lang="en-KR" sz="1100" dirty="0"/>
          </a:p>
        </p:txBody>
      </p:sp>
    </p:spTree>
    <p:extLst>
      <p:ext uri="{BB962C8B-B14F-4D97-AF65-F5344CB8AC3E}">
        <p14:creationId xmlns:p14="http://schemas.microsoft.com/office/powerpoint/2010/main" val="354238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1081D-DD5C-004A-2985-2BC6989C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2.2 DISCUSSION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47BA-B354-FA82-7543-17F8FE974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Small-size conv. Filters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사용하는 것은 이전에도 제시된 적이 있지만</a:t>
            </a:r>
            <a:r>
              <a:rPr lang="en-US" altLang="ko-KR" sz="1400" dirty="0"/>
              <a:t>,</a:t>
            </a:r>
            <a:r>
              <a:rPr lang="ko-KR" altLang="en-US" sz="1400" dirty="0"/>
              <a:t> 우리만큼 </a:t>
            </a:r>
            <a:r>
              <a:rPr lang="en-US" altLang="ko-KR" sz="1400" dirty="0"/>
              <a:t>deep</a:t>
            </a:r>
            <a:r>
              <a:rPr lang="ko-KR" altLang="en-US" sz="1400" dirty="0"/>
              <a:t>하지 않았다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sz="1400" dirty="0"/>
              <a:t>Goodfellow</a:t>
            </a:r>
            <a:r>
              <a:rPr lang="ko-KR" altLang="en-US" sz="1400" dirty="0"/>
              <a:t>가 </a:t>
            </a:r>
            <a:r>
              <a:rPr lang="en-US" altLang="ko-KR" sz="1400" dirty="0"/>
              <a:t>2014</a:t>
            </a:r>
            <a:r>
              <a:rPr lang="ko-KR" altLang="en-US" sz="1400" dirty="0"/>
              <a:t>년에 </a:t>
            </a:r>
            <a:r>
              <a:rPr lang="en-US" altLang="ko-KR" sz="1400" dirty="0"/>
              <a:t>depth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늘리면 성능향상을 도모할 수 있다는 것을 보여준 적이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GooLeNet</a:t>
            </a:r>
            <a:r>
              <a:rPr lang="en-US" altLang="ko-KR" sz="1400" dirty="0"/>
              <a:t>(2014)</a:t>
            </a:r>
            <a:r>
              <a:rPr lang="ko-KR" altLang="en-US" sz="1400" dirty="0"/>
              <a:t>도 우리처럼 </a:t>
            </a:r>
            <a:r>
              <a:rPr lang="en-US" altLang="ko-KR" sz="1400" dirty="0"/>
              <a:t>small-size conv. Filter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사용하는데</a:t>
            </a:r>
            <a:r>
              <a:rPr lang="en-US" altLang="ko-KR" sz="1400" dirty="0"/>
              <a:t>,</a:t>
            </a:r>
            <a:r>
              <a:rPr lang="ko-KR" altLang="en-US" sz="1400" dirty="0"/>
              <a:t> 우리와 독립적으로 연구된 것이다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하단</a:t>
            </a:r>
            <a:r>
              <a:rPr lang="en-US" altLang="ko-KR" sz="1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/>
              <a:t>유사하지만</a:t>
            </a:r>
            <a:r>
              <a:rPr lang="en-US" altLang="ko-KR" sz="1200" dirty="0"/>
              <a:t>,</a:t>
            </a:r>
            <a:r>
              <a:rPr lang="ko-KR" altLang="en-US" sz="1200" dirty="0"/>
              <a:t> 우리보다 </a:t>
            </a:r>
            <a:r>
              <a:rPr lang="en-US" altLang="ko-KR" sz="1200" dirty="0"/>
              <a:t>network</a:t>
            </a:r>
            <a:r>
              <a:rPr lang="ko-KR" altLang="en-US" sz="1200" dirty="0"/>
              <a:t>의 구조가 더 복잡하다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D57E9-9EF5-E3D3-04DB-8A17CF984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B9AF5-EA4E-3B44-8618-B9B4C805554F}" type="datetime4">
              <a:rPr lang="en-US" smtClean="0"/>
              <a:t>September 7, 2023</a:t>
            </a:fld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A3F75-EC27-D165-9608-F6571D47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Embedded AI LAB, INU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9E347-D510-9429-4273-0B4954208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733" y="1002323"/>
            <a:ext cx="4985067" cy="8666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375746-CC3C-20CA-2494-24D99E454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733" y="1945066"/>
            <a:ext cx="4985064" cy="6919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2) VGG, GoogLeNet(레이어 22개 이하) - 한땀한땀 딥러닝 컴퓨터 비전 백과사전">
            <a:extLst>
              <a:ext uri="{FF2B5EF4-FFF2-40B4-BE49-F238E27FC236}">
                <a16:creationId xmlns:a16="http://schemas.microsoft.com/office/drawing/2014/main" id="{C49DA7C1-8D62-2DF1-0BB0-E293485FA0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30"/>
          <a:stretch/>
        </p:blipFill>
        <p:spPr bwMode="auto">
          <a:xfrm>
            <a:off x="1584462" y="3972091"/>
            <a:ext cx="4367303" cy="11402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1B1F30-F20C-299C-CFE8-65F8912ED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3088D-31C3-1E4B-B81E-E383EAC32679}" type="slidenum">
              <a:rPr lang="en-KR" smtClean="0"/>
              <a:pPr/>
              <a:t>9</a:t>
            </a:fld>
            <a:r>
              <a:rPr lang="en-KR"/>
              <a:t> / </a:t>
            </a:r>
            <a:r>
              <a:rPr lang="en-US" altLang="ko-KR"/>
              <a:t>25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83720894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12883</TotalTime>
  <Words>3306</Words>
  <Application>Microsoft Macintosh PowerPoint</Application>
  <PresentationFormat>Widescreen</PresentationFormat>
  <Paragraphs>317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Malgun Gothic</vt:lpstr>
      <vt:lpstr>Arial</vt:lpstr>
      <vt:lpstr>Calibri</vt:lpstr>
      <vt:lpstr>Cambria Math</vt:lpstr>
      <vt:lpstr>Custom Design</vt:lpstr>
      <vt:lpstr>VERY DEEP CONVOLUTIONAL NETWORKS FOR LARGE-SCALE IMAGE RECOGNITION  Karen Simonyan &amp; Andrew Zisserman</vt:lpstr>
      <vt:lpstr>Overview</vt:lpstr>
      <vt:lpstr>0. Abstract</vt:lpstr>
      <vt:lpstr>1. INTRODUCTION</vt:lpstr>
      <vt:lpstr>2. CONVNET CONFIGURATIONS </vt:lpstr>
      <vt:lpstr>2.1 ARCHITECTURE</vt:lpstr>
      <vt:lpstr>2.2 CONFIGURATIONS</vt:lpstr>
      <vt:lpstr>2.2 DISCUSSION</vt:lpstr>
      <vt:lpstr>2.2 DISCUSSION</vt:lpstr>
      <vt:lpstr>(additional..)</vt:lpstr>
      <vt:lpstr>3. Classification framework</vt:lpstr>
      <vt:lpstr>3.1 Training</vt:lpstr>
      <vt:lpstr>3.1 Training</vt:lpstr>
      <vt:lpstr>3.1 Training</vt:lpstr>
      <vt:lpstr>3.1 Training</vt:lpstr>
      <vt:lpstr>3.2 Testing</vt:lpstr>
      <vt:lpstr>3.2 Testing</vt:lpstr>
      <vt:lpstr>3.2 Testing</vt:lpstr>
      <vt:lpstr>3.3 implementation details</vt:lpstr>
      <vt:lpstr>4. Classification experiments</vt:lpstr>
      <vt:lpstr>4.1 Single-scale evaluation</vt:lpstr>
      <vt:lpstr>4.2 Multi-scale evaluation</vt:lpstr>
      <vt:lpstr>4.3 Multi-crop evaluation</vt:lpstr>
      <vt:lpstr>4.4 Convnet fusion</vt:lpstr>
      <vt:lpstr>4.5 Comparison with the state of the art</vt:lpstr>
      <vt:lpstr>5. Conclusion</vt:lpstr>
      <vt:lpstr>6. My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- Neural Networks and Deep Learning Week 2</dc:title>
  <dc:creator>이지호</dc:creator>
  <cp:lastModifiedBy>이지호</cp:lastModifiedBy>
  <cp:revision>646</cp:revision>
  <dcterms:created xsi:type="dcterms:W3CDTF">2023-06-22T01:53:31Z</dcterms:created>
  <dcterms:modified xsi:type="dcterms:W3CDTF">2023-09-07T14:41:02Z</dcterms:modified>
</cp:coreProperties>
</file>